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mp" ContentType="image/png"/>
  <Default Extension="gif" ContentType="image/gif"/>
  <Default Extension="png" ContentType="image/png"/>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handoutMasterIdLst>
    <p:handoutMasterId r:id="rId48"/>
  </p:handoutMasterIdLst>
  <p:sldIdLst>
    <p:sldId id="257" r:id="rId5"/>
    <p:sldId id="258" r:id="rId6"/>
    <p:sldId id="260" r:id="rId7"/>
    <p:sldId id="259" r:id="rId8"/>
    <p:sldId id="359" r:id="rId9"/>
    <p:sldId id="379" r:id="rId10"/>
    <p:sldId id="380" r:id="rId11"/>
    <p:sldId id="381" r:id="rId12"/>
    <p:sldId id="383" r:id="rId13"/>
    <p:sldId id="384" r:id="rId14"/>
    <p:sldId id="385" r:id="rId15"/>
    <p:sldId id="368" r:id="rId16"/>
    <p:sldId id="269" r:id="rId17"/>
    <p:sldId id="271" r:id="rId18"/>
    <p:sldId id="272" r:id="rId19"/>
    <p:sldId id="273" r:id="rId20"/>
    <p:sldId id="274" r:id="rId21"/>
    <p:sldId id="275" r:id="rId22"/>
    <p:sldId id="284" r:id="rId23"/>
    <p:sldId id="369" r:id="rId24"/>
    <p:sldId id="286" r:id="rId25"/>
    <p:sldId id="287" r:id="rId26"/>
    <p:sldId id="288" r:id="rId27"/>
    <p:sldId id="289" r:id="rId28"/>
    <p:sldId id="395" r:id="rId29"/>
    <p:sldId id="397" r:id="rId30"/>
    <p:sldId id="399" r:id="rId31"/>
    <p:sldId id="296" r:id="rId32"/>
    <p:sldId id="297" r:id="rId33"/>
    <p:sldId id="298" r:id="rId34"/>
    <p:sldId id="371" r:id="rId35"/>
    <p:sldId id="400" r:id="rId36"/>
    <p:sldId id="302" r:id="rId37"/>
    <p:sldId id="403" r:id="rId38"/>
    <p:sldId id="304" r:id="rId39"/>
    <p:sldId id="401" r:id="rId40"/>
    <p:sldId id="405" r:id="rId41"/>
    <p:sldId id="314" r:id="rId42"/>
    <p:sldId id="408" r:id="rId43"/>
    <p:sldId id="409" r:id="rId44"/>
    <p:sldId id="411" r:id="rId45"/>
    <p:sldId id="346" r:id="rId4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7"/>
  </p:normalViewPr>
  <p:slideViewPr>
    <p:cSldViewPr>
      <p:cViewPr varScale="1">
        <p:scale>
          <a:sx n="88" d="100"/>
          <a:sy n="88" d="100"/>
        </p:scale>
        <p:origin x="1784" y="184"/>
      </p:cViewPr>
      <p:guideLst>
        <p:guide orient="horz" pos="2160"/>
        <p:guide pos="2880"/>
      </p:guideLst>
    </p:cSldViewPr>
  </p:slideViewPr>
  <p:notesTextViewPr>
    <p:cViewPr>
      <p:scale>
        <a:sx n="85" d="100"/>
        <a:sy n="85" d="100"/>
      </p:scale>
      <p:origin x="0" y="0"/>
    </p:cViewPr>
  </p:notesTextViewPr>
  <p:sorterViewPr>
    <p:cViewPr>
      <p:scale>
        <a:sx n="100" d="100"/>
        <a:sy n="100" d="100"/>
      </p:scale>
      <p:origin x="0" y="-4770"/>
    </p:cViewPr>
  </p:sorterViewPr>
  <p:notesViewPr>
    <p:cSldViewPr>
      <p:cViewPr varScale="1">
        <p:scale>
          <a:sx n="67" d="100"/>
          <a:sy n="67" d="100"/>
        </p:scale>
        <p:origin x="-3154" y="-8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53" Type="http://schemas.microsoft.com/office/2015/10/relationships/revisionInfo" Target="revisionInfo.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343" cy="465455"/>
          </a:xfrm>
          <a:prstGeom prst="rect">
            <a:avLst/>
          </a:prstGeom>
        </p:spPr>
        <p:txBody>
          <a:bodyPr vert="horz" lIns="93314" tIns="46658" rIns="93314" bIns="46658" rtlCol="0"/>
          <a:lstStyle>
            <a:lvl1pPr algn="l">
              <a:defRPr sz="1200"/>
            </a:lvl1pPr>
          </a:lstStyle>
          <a:p>
            <a:endParaRPr lang="en-US"/>
          </a:p>
        </p:txBody>
      </p:sp>
      <p:sp>
        <p:nvSpPr>
          <p:cNvPr id="3" name="Date Placeholder 2"/>
          <p:cNvSpPr>
            <a:spLocks noGrp="1"/>
          </p:cNvSpPr>
          <p:nvPr>
            <p:ph type="dt" sz="quarter" idx="1"/>
          </p:nvPr>
        </p:nvSpPr>
        <p:spPr>
          <a:xfrm>
            <a:off x="3978133" y="0"/>
            <a:ext cx="3043343" cy="465455"/>
          </a:xfrm>
          <a:prstGeom prst="rect">
            <a:avLst/>
          </a:prstGeom>
        </p:spPr>
        <p:txBody>
          <a:bodyPr vert="horz" lIns="93314" tIns="46658" rIns="93314" bIns="46658" rtlCol="0"/>
          <a:lstStyle>
            <a:lvl1pPr algn="r">
              <a:defRPr sz="1200"/>
            </a:lvl1pPr>
          </a:lstStyle>
          <a:p>
            <a:fld id="{48A26363-5B60-4E6B-90ED-435DFB50F1C6}" type="datetimeFigureOut">
              <a:rPr lang="en-US" smtClean="0"/>
              <a:t>1/22/18</a:t>
            </a:fld>
            <a:endParaRPr lang="en-US"/>
          </a:p>
        </p:txBody>
      </p:sp>
      <p:sp>
        <p:nvSpPr>
          <p:cNvPr id="4" name="Footer Placeholder 3"/>
          <p:cNvSpPr>
            <a:spLocks noGrp="1"/>
          </p:cNvSpPr>
          <p:nvPr>
            <p:ph type="ftr" sz="quarter" idx="2"/>
          </p:nvPr>
        </p:nvSpPr>
        <p:spPr>
          <a:xfrm>
            <a:off x="2" y="8842030"/>
            <a:ext cx="3043343" cy="465455"/>
          </a:xfrm>
          <a:prstGeom prst="rect">
            <a:avLst/>
          </a:prstGeom>
        </p:spPr>
        <p:txBody>
          <a:bodyPr vert="horz" lIns="93314" tIns="46658" rIns="93314" bIns="46658" rtlCol="0" anchor="b"/>
          <a:lstStyle>
            <a:lvl1pPr algn="l">
              <a:defRPr sz="1200"/>
            </a:lvl1pPr>
          </a:lstStyle>
          <a:p>
            <a:endParaRPr lang="en-US"/>
          </a:p>
        </p:txBody>
      </p:sp>
      <p:sp>
        <p:nvSpPr>
          <p:cNvPr id="5" name="Slide Number Placeholder 4"/>
          <p:cNvSpPr>
            <a:spLocks noGrp="1"/>
          </p:cNvSpPr>
          <p:nvPr>
            <p:ph type="sldNum" sz="quarter" idx="3"/>
          </p:nvPr>
        </p:nvSpPr>
        <p:spPr>
          <a:xfrm>
            <a:off x="3978133" y="8842030"/>
            <a:ext cx="3043343" cy="465455"/>
          </a:xfrm>
          <a:prstGeom prst="rect">
            <a:avLst/>
          </a:prstGeom>
        </p:spPr>
        <p:txBody>
          <a:bodyPr vert="horz" lIns="93314" tIns="46658" rIns="93314" bIns="46658" rtlCol="0" anchor="b"/>
          <a:lstStyle>
            <a:lvl1pPr algn="r">
              <a:defRPr sz="1200"/>
            </a:lvl1pPr>
          </a:lstStyle>
          <a:p>
            <a:fld id="{8F2A7996-0B87-401F-B4FE-4AFF45512732}" type="slidenum">
              <a:rPr lang="en-US" smtClean="0"/>
              <a:t>‹#›</a:t>
            </a:fld>
            <a:endParaRPr lang="en-US"/>
          </a:p>
        </p:txBody>
      </p:sp>
    </p:spTree>
    <p:extLst>
      <p:ext uri="{BB962C8B-B14F-4D97-AF65-F5344CB8AC3E}">
        <p14:creationId xmlns:p14="http://schemas.microsoft.com/office/powerpoint/2010/main" val="1631204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3343" cy="465455"/>
          </a:xfrm>
          <a:prstGeom prst="rect">
            <a:avLst/>
          </a:prstGeom>
        </p:spPr>
        <p:txBody>
          <a:bodyPr vert="horz" lIns="93314" tIns="46658" rIns="93314" bIns="46658"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14" tIns="46658" rIns="93314" bIns="46658" rtlCol="0"/>
          <a:lstStyle>
            <a:lvl1pPr algn="r">
              <a:defRPr sz="1200"/>
            </a:lvl1pPr>
          </a:lstStyle>
          <a:p>
            <a:fld id="{8EEE9156-B8FB-4A09-A2B3-ED65F35555EE}" type="datetimeFigureOut">
              <a:rPr lang="en-US" smtClean="0"/>
              <a:t>1/22/18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4" tIns="46658" rIns="93314" bIns="46658" rtlCol="0" anchor="ctr"/>
          <a:lstStyle/>
          <a:p>
            <a:endParaRPr lang="en-US"/>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14" tIns="46658" rIns="93314" bIns="466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2030"/>
            <a:ext cx="3043343" cy="465455"/>
          </a:xfrm>
          <a:prstGeom prst="rect">
            <a:avLst/>
          </a:prstGeom>
        </p:spPr>
        <p:txBody>
          <a:bodyPr vert="horz" lIns="93314" tIns="46658" rIns="93314" bIns="4665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14" tIns="46658" rIns="93314" bIns="46658" rtlCol="0" anchor="b"/>
          <a:lstStyle>
            <a:lvl1pPr algn="r">
              <a:defRPr sz="1200"/>
            </a:lvl1pPr>
          </a:lstStyle>
          <a:p>
            <a:fld id="{DDA19BEA-1425-4055-A792-65BCC8BC00BC}" type="slidenum">
              <a:rPr lang="en-US" smtClean="0"/>
              <a:t>‹#›</a:t>
            </a:fld>
            <a:endParaRPr lang="en-US"/>
          </a:p>
        </p:txBody>
      </p:sp>
    </p:spTree>
    <p:extLst>
      <p:ext uri="{BB962C8B-B14F-4D97-AF65-F5344CB8AC3E}">
        <p14:creationId xmlns:p14="http://schemas.microsoft.com/office/powerpoint/2010/main" val="569056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7 CFR 4284-A no longer applies to VAPG</a:t>
            </a:r>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45897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a:t>
            </a:r>
            <a:r>
              <a:rPr lang="en-US" baseline="0" dirty="0"/>
              <a:t> state or national commodity or farmer’s organizations.</a:t>
            </a:r>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841468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some states do not have separate</a:t>
            </a:r>
            <a:r>
              <a:rPr lang="en-US" baseline="0" dirty="0"/>
              <a:t> incorporation statutes for cooperatives, but do recognize businesses that are organized and operate on a cooperative basis:  owned and controlled by the members who use it, with revenue distributed on the basis of use of the cooperative.</a:t>
            </a:r>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537109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Non-independent producers</a:t>
            </a:r>
            <a:r>
              <a:rPr lang="en-US" baseline="0" dirty="0"/>
              <a:t> likely to be investors.</a:t>
            </a:r>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832443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72402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a:t>
            </a:r>
            <a:r>
              <a:rPr lang="en-US" baseline="0" dirty="0"/>
              <a:t> language is “is a source of Farm- or Ranch-based Renewable Energy.”</a:t>
            </a:r>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423081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for human consumption only.</a:t>
            </a:r>
          </a:p>
        </p:txBody>
      </p:sp>
      <p:sp>
        <p:nvSpPr>
          <p:cNvPr id="4" name="Slide Number Placeholder 3"/>
          <p:cNvSpPr>
            <a:spLocks noGrp="1"/>
          </p:cNvSpPr>
          <p:nvPr>
            <p:ph type="sldNum" sz="quarter" idx="10"/>
          </p:nvPr>
        </p:nvSpPr>
        <p:spPr/>
        <p:txBody>
          <a:bodyPr/>
          <a:lstStyle/>
          <a:p>
            <a:fld id="{DDA19BEA-1425-4055-A792-65BCC8BC00BC}" type="slidenum">
              <a:rPr lang="en-US" smtClean="0"/>
              <a:t>24</a:t>
            </a:fld>
            <a:endParaRPr lang="en-US"/>
          </a:p>
        </p:txBody>
      </p:sp>
    </p:spTree>
    <p:extLst>
      <p:ext uri="{BB962C8B-B14F-4D97-AF65-F5344CB8AC3E}">
        <p14:creationId xmlns:p14="http://schemas.microsoft.com/office/powerpoint/2010/main" val="3499489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Failure</a:t>
            </a:r>
            <a:r>
              <a:rPr lang="en-US" baseline="0" dirty="0"/>
              <a:t> to become familiar with 4284.925 and .926 are one of the biggest applicant downfalls.  These sections of the program regulations contain examples (not all-inclusive) of eligible and ineligible costs.</a:t>
            </a:r>
            <a:endParaRPr lang="en-US" dirty="0"/>
          </a:p>
        </p:txBody>
      </p:sp>
      <p:sp>
        <p:nvSpPr>
          <p:cNvPr id="4" name="Slide Number Placeholder 3"/>
          <p:cNvSpPr>
            <a:spLocks noGrp="1"/>
          </p:cNvSpPr>
          <p:nvPr>
            <p:ph type="sldNum" sz="quarter" idx="10"/>
          </p:nvPr>
        </p:nvSpPr>
        <p:spPr/>
        <p:txBody>
          <a:bodyPr/>
          <a:lstStyle/>
          <a:p>
            <a:fld id="{DDA19BEA-1425-4055-A792-65BCC8BC00BC}"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335390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Emerging market</a:t>
            </a:r>
            <a:r>
              <a:rPr lang="en-US" baseline="0" dirty="0"/>
              <a:t> is required for all applicant types EXCEPT Independent Producers.  However, </a:t>
            </a:r>
            <a:r>
              <a:rPr lang="en-US" baseline="0" dirty="0" err="1"/>
              <a:t>Ips</a:t>
            </a:r>
            <a:r>
              <a:rPr lang="en-US" baseline="0" dirty="0"/>
              <a:t> proposing emerging market projects must also submit a feasibility study and business plan. </a:t>
            </a:r>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104620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095">
              <a:defRPr/>
            </a:pPr>
            <a:r>
              <a:rPr lang="en-US" dirty="0"/>
              <a:t>Recall that IP’s are not subject to ‘emerging market’ </a:t>
            </a:r>
            <a:r>
              <a:rPr lang="en-US" u="sng" dirty="0"/>
              <a:t>requirement</a:t>
            </a:r>
            <a:r>
              <a:rPr lang="en-US" dirty="0"/>
              <a:t>.</a:t>
            </a:r>
          </a:p>
          <a:p>
            <a:pPr defTabSz="917095">
              <a:defRPr/>
            </a:pPr>
            <a:endParaRPr lang="en-US" dirty="0"/>
          </a:p>
          <a:p>
            <a:pPr defTabSz="917095">
              <a:defRPr/>
            </a:pPr>
            <a:r>
              <a:rPr lang="en-US" dirty="0"/>
              <a:t>This does not change the proposal evaluation or scoring elements and must demonstrate the expected increases in customer base and revenue returns to the producer applicants supplying the majority of the agricultural commodity for the project.</a:t>
            </a:r>
          </a:p>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104620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095">
              <a:defRPr/>
            </a:pPr>
            <a:r>
              <a:rPr lang="en-US" dirty="0"/>
              <a:t>This does not change the proposal evaluation or scoring elements and must demonstrate the expected increases in customer base and revenue returns to the producer applicants supplying the majority of the agricultural commodity for the project in </a:t>
            </a:r>
          </a:p>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104620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19BEA-1425-4055-A792-65BCC8BC00BC}" type="slidenum">
              <a:rPr lang="en-US" smtClean="0"/>
              <a:t>5</a:t>
            </a:fld>
            <a:endParaRPr lang="en-US"/>
          </a:p>
        </p:txBody>
      </p:sp>
    </p:spTree>
    <p:extLst>
      <p:ext uri="{BB962C8B-B14F-4D97-AF65-F5344CB8AC3E}">
        <p14:creationId xmlns:p14="http://schemas.microsoft.com/office/powerpoint/2010/main" val="219451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19BEA-1425-4055-A792-65BCC8BC00BC}"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384688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a:t>
            </a:r>
            <a:r>
              <a:rPr lang="en-US" baseline="0" dirty="0"/>
              <a:t> regulation at 4284.927 contains a list of 20 examples of ineligible uses!</a:t>
            </a:r>
            <a:endParaRPr lang="en-US" dirty="0"/>
          </a:p>
        </p:txBody>
      </p:sp>
      <p:sp>
        <p:nvSpPr>
          <p:cNvPr id="4" name="Slide Number Placeholder 3"/>
          <p:cNvSpPr>
            <a:spLocks noGrp="1"/>
          </p:cNvSpPr>
          <p:nvPr>
            <p:ph type="sldNum" sz="quarter" idx="10"/>
          </p:nvPr>
        </p:nvSpPr>
        <p:spPr/>
        <p:txBody>
          <a:bodyPr/>
          <a:lstStyle/>
          <a:p>
            <a:fld id="{DDA19BEA-1425-4055-A792-65BCC8BC00BC}"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649101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Plan</a:t>
            </a:r>
            <a:r>
              <a:rPr lang="en-US" baseline="0" dirty="0"/>
              <a:t> &amp; Budget is both an eligibility requirement AND a scoring criterion.</a:t>
            </a:r>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6534627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75077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the project, Program Income may not be a big deal.  A working capital grant for a start-up venture and/or an emerging market might not generate much income in the near term (within the grant period).</a:t>
            </a:r>
          </a:p>
          <a:p>
            <a:r>
              <a:rPr lang="en-US" dirty="0"/>
              <a:t>On</a:t>
            </a:r>
            <a:r>
              <a:rPr lang="en-US" baseline="0" dirty="0"/>
              <a:t> the other hand, a market expansion grant has the potential to generate income during the grant period, in excess of total project costs.</a:t>
            </a:r>
          </a:p>
          <a:p>
            <a:r>
              <a:rPr lang="en-US" baseline="0" dirty="0"/>
              <a:t>A way to minimize the impact of program income is by deducting “costs incidental to the generation of program income from gross income to determine net program income, provided these costs have not been charged to the Federal award”.</a:t>
            </a:r>
          </a:p>
          <a:p>
            <a:r>
              <a:rPr lang="en-US" baseline="0" dirty="0"/>
              <a:t>Is there is program income, Grantees must use it in one or a combination of the following ways:</a:t>
            </a:r>
          </a:p>
          <a:p>
            <a:r>
              <a:rPr lang="en-US" baseline="0" dirty="0"/>
              <a:t>1.  Additive method</a:t>
            </a:r>
          </a:p>
          <a:p>
            <a:r>
              <a:rPr lang="en-US" baseline="0" dirty="0"/>
              <a:t>2.  Cost sharing/match method</a:t>
            </a:r>
          </a:p>
          <a:p>
            <a:r>
              <a:rPr lang="en-US" baseline="0" dirty="0"/>
              <a:t>3.  Deductive method</a:t>
            </a:r>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653462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860270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521245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A19BEA-1425-4055-A792-65BCC8BC00BC}" type="slidenum">
              <a:rPr lang="en-US" smtClean="0"/>
              <a:t>38</a:t>
            </a:fld>
            <a:endParaRPr lang="en-US"/>
          </a:p>
        </p:txBody>
      </p:sp>
    </p:spTree>
    <p:extLst>
      <p:ext uri="{BB962C8B-B14F-4D97-AF65-F5344CB8AC3E}">
        <p14:creationId xmlns:p14="http://schemas.microsoft.com/office/powerpoint/2010/main" val="2052049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19BEA-1425-4055-A792-65BCC8BC00B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11528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9663" y="700088"/>
            <a:ext cx="4662487" cy="3495675"/>
          </a:xfrm>
        </p:spPr>
      </p:sp>
      <p:sp>
        <p:nvSpPr>
          <p:cNvPr id="3" name="Notes Placeholder 2"/>
          <p:cNvSpPr>
            <a:spLocks noGrp="1"/>
          </p:cNvSpPr>
          <p:nvPr>
            <p:ph type="body" idx="1"/>
          </p:nvPr>
        </p:nvSpPr>
        <p:spPr/>
        <p:txBody>
          <a:bodyPr/>
          <a:lstStyle/>
          <a:p>
            <a:r>
              <a:rPr lang="en-US" dirty="0"/>
              <a:t>Toolkits</a:t>
            </a:r>
            <a:r>
              <a:rPr lang="en-US" baseline="0" dirty="0"/>
              <a:t> for applicants (one for Planning and one for Working Capital) contain checklists, links to forms and resources, and ‘optional but highly recommended’ application templates.</a:t>
            </a:r>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45411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a:t>
            </a:r>
            <a:r>
              <a:rPr lang="en-US" baseline="0" dirty="0"/>
              <a:t> boxes and narrative insertion points</a:t>
            </a:r>
          </a:p>
          <a:p>
            <a:r>
              <a:rPr lang="en-US" dirty="0"/>
              <a:t>Hyperlinks to </a:t>
            </a:r>
            <a:r>
              <a:rPr lang="en-US" dirty="0" err="1"/>
              <a:t>reg</a:t>
            </a:r>
            <a:r>
              <a:rPr lang="en-US" dirty="0"/>
              <a:t> throughout</a:t>
            </a:r>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589613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76921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ensure</a:t>
            </a:r>
            <a:r>
              <a:rPr lang="en-US" baseline="0" dirty="0"/>
              <a:t> that applicants get to the free DUNS and SAM registration pages, avoiding fee-based middlemen.</a:t>
            </a:r>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872818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7A6092-2410-4EC0-BEE6-99C95AC95D6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01974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86">
              <a:defRPr/>
            </a:pPr>
            <a:r>
              <a:rPr lang="en-US" dirty="0">
                <a:solidFill>
                  <a:prstClr val="black"/>
                </a:solidFill>
              </a:rPr>
              <a:t>See Definitions at 4284.902</a:t>
            </a:r>
          </a:p>
          <a:p>
            <a:pPr defTabSz="917186">
              <a:defRPr/>
            </a:pPr>
            <a:r>
              <a:rPr lang="en-US" dirty="0">
                <a:solidFill>
                  <a:prstClr val="black"/>
                </a:solidFill>
              </a:rPr>
              <a:t>Note harvester: must have rights to harvest; timber, commercial fishing. </a:t>
            </a:r>
          </a:p>
          <a:p>
            <a:pPr defTabSz="917186">
              <a:defRPr/>
            </a:pPr>
            <a:r>
              <a:rPr lang="en-US" dirty="0">
                <a:solidFill>
                  <a:prstClr val="black"/>
                </a:solidFill>
              </a:rPr>
              <a:t>See also exception for Tribal entities</a:t>
            </a:r>
          </a:p>
          <a:p>
            <a:endParaRPr lang="en-US" dirty="0"/>
          </a:p>
        </p:txBody>
      </p:sp>
      <p:sp>
        <p:nvSpPr>
          <p:cNvPr id="4" name="Slide Number Placeholder 3"/>
          <p:cNvSpPr>
            <a:spLocks noGrp="1"/>
          </p:cNvSpPr>
          <p:nvPr>
            <p:ph type="sldNum" sz="quarter" idx="10"/>
          </p:nvPr>
        </p:nvSpPr>
        <p:spPr/>
        <p:txBody>
          <a:bodyPr/>
          <a:lstStyle/>
          <a:p>
            <a:fld id="{DDA19BEA-1425-4055-A792-65BCC8BC00BC}"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673966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A222C3-4E59-4FDF-83E8-67661E5C1F14}" type="datetimeFigureOut">
              <a:rPr lang="en-US" smtClean="0">
                <a:solidFill>
                  <a:prstClr val="black">
                    <a:tint val="75000"/>
                  </a:prstClr>
                </a:solidFill>
              </a:rPr>
              <a:pPr/>
              <a:t>1/22/18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47D4EE-BF4B-4F5E-82A0-84235F128249}" type="slidenum">
              <a:rPr lang="en-US" smtClean="0">
                <a:solidFill>
                  <a:prstClr val="black">
                    <a:tint val="75000"/>
                  </a:prstClr>
                </a:solidFill>
              </a:rPr>
              <a:pPr/>
              <a:t>‹#›</a:t>
            </a:fld>
            <a:endParaRPr lang="en-US">
              <a:solidFill>
                <a:prstClr val="black">
                  <a:tint val="75000"/>
                </a:prstClr>
              </a:solidFill>
            </a:endParaRPr>
          </a:p>
        </p:txBody>
      </p:sp>
      <p:pic>
        <p:nvPicPr>
          <p:cNvPr id="7" name="Picture 6" descr=" SigLockup Master PwPt.4c-white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934" y="140811"/>
            <a:ext cx="2883429" cy="432863"/>
          </a:xfrm>
          <a:prstGeom prst="rect">
            <a:avLst/>
          </a:prstGeom>
        </p:spPr>
      </p:pic>
      <p:cxnSp>
        <p:nvCxnSpPr>
          <p:cNvPr id="8" name="Straight Connector 7"/>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019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852644-B21B-4527-BE00-D86024E50F46}" type="datetime1">
              <a:rPr lang="en-US" smtClean="0">
                <a:solidFill>
                  <a:prstClr val="black">
                    <a:tint val="75000"/>
                  </a:prstClr>
                </a:solidFill>
              </a:rPr>
              <a:pPr/>
              <a:t>1/22/18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47D4EE-BF4B-4F5E-82A0-84235F1282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9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852644-B21B-4527-BE00-D86024E50F46}" type="datetime1">
              <a:rPr lang="en-US" smtClean="0">
                <a:solidFill>
                  <a:prstClr val="black">
                    <a:tint val="75000"/>
                  </a:prstClr>
                </a:solidFill>
              </a:rPr>
              <a:pPr/>
              <a:t>1/22/18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47D4EE-BF4B-4F5E-82A0-84235F1282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737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3429000"/>
          </a:xfrm>
        </p:spPr>
        <p:txBody>
          <a:bodyPr/>
          <a:lstStyle/>
          <a:p>
            <a:endParaRPr lang="en-US"/>
          </a:p>
        </p:txBody>
      </p:sp>
      <p:sp>
        <p:nvSpPr>
          <p:cNvPr id="4" name="Slide Number Placeholder 3"/>
          <p:cNvSpPr>
            <a:spLocks noGrp="1"/>
          </p:cNvSpPr>
          <p:nvPr>
            <p:ph type="sldNum" sz="quarter" idx="10"/>
          </p:nvPr>
        </p:nvSpPr>
        <p:spPr>
          <a:xfrm>
            <a:off x="6553200" y="6245225"/>
            <a:ext cx="2133600" cy="476250"/>
          </a:xfrm>
        </p:spPr>
        <p:txBody>
          <a:bodyPr/>
          <a:lstStyle>
            <a:lvl1pPr>
              <a:defRPr/>
            </a:lvl1pPr>
          </a:lstStyle>
          <a:p>
            <a:fld id="{DB43BF7E-355F-4FDC-8F95-B0F306E89797}"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82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852644-B21B-4527-BE00-D86024E50F46}" type="datetime1">
              <a:rPr lang="en-US" smtClean="0">
                <a:solidFill>
                  <a:prstClr val="black">
                    <a:tint val="75000"/>
                  </a:prstClr>
                </a:solidFill>
              </a:rPr>
              <a:pPr/>
              <a:t>1/22/18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B47D4EE-BF4B-4F5E-82A0-84235F1282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10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5852644-B21B-4527-BE00-D86024E50F46}" type="datetime1">
              <a:rPr lang="en-US" smtClean="0">
                <a:solidFill>
                  <a:prstClr val="black">
                    <a:tint val="75000"/>
                  </a:prstClr>
                </a:solidFill>
              </a:rPr>
              <a:pPr/>
              <a:t>1/22/18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47D4EE-BF4B-4F5E-82A0-84235F1282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067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5852644-B21B-4527-BE00-D86024E50F46}" type="datetime1">
              <a:rPr lang="en-US" smtClean="0">
                <a:solidFill>
                  <a:prstClr val="black">
                    <a:tint val="75000"/>
                  </a:prstClr>
                </a:solidFill>
              </a:rPr>
              <a:pPr/>
              <a:t>1/22/18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47D4EE-BF4B-4F5E-82A0-84235F1282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14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5852644-B21B-4527-BE00-D86024E50F46}" type="datetime1">
              <a:rPr lang="en-US" smtClean="0">
                <a:solidFill>
                  <a:prstClr val="black">
                    <a:tint val="75000"/>
                  </a:prstClr>
                </a:solidFill>
              </a:rPr>
              <a:pPr/>
              <a:t>1/22/18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47D4EE-BF4B-4F5E-82A0-84235F1282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33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5852644-B21B-4527-BE00-D86024E50F46}" type="datetime1">
              <a:rPr lang="en-US" smtClean="0">
                <a:solidFill>
                  <a:prstClr val="black">
                    <a:tint val="75000"/>
                  </a:prstClr>
                </a:solidFill>
              </a:rPr>
              <a:pPr/>
              <a:t>1/22/18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47D4EE-BF4B-4F5E-82A0-84235F1282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32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52644-B21B-4527-BE00-D86024E50F46}" type="datetime1">
              <a:rPr lang="en-US" smtClean="0">
                <a:solidFill>
                  <a:prstClr val="black">
                    <a:tint val="75000"/>
                  </a:prstClr>
                </a:solidFill>
              </a:rPr>
              <a:pPr/>
              <a:t>1/22/18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47D4EE-BF4B-4F5E-82A0-84235F1282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130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852644-B21B-4527-BE00-D86024E50F46}" type="datetime1">
              <a:rPr lang="en-US" smtClean="0">
                <a:solidFill>
                  <a:prstClr val="black">
                    <a:tint val="75000"/>
                  </a:prstClr>
                </a:solidFill>
              </a:rPr>
              <a:pPr/>
              <a:t>1/22/18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47D4EE-BF4B-4F5E-82A0-84235F1282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480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852644-B21B-4527-BE00-D86024E50F46}" type="datetime1">
              <a:rPr lang="en-US" smtClean="0">
                <a:solidFill>
                  <a:prstClr val="black">
                    <a:tint val="75000"/>
                  </a:prstClr>
                </a:solidFill>
              </a:rPr>
              <a:pPr/>
              <a:t>1/22/18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47D4EE-BF4B-4F5E-82A0-84235F1282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2901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222C3-4E59-4FDF-83E8-67661E5C1F14}" type="datetimeFigureOut">
              <a:rPr lang="en-US" smtClean="0">
                <a:solidFill>
                  <a:prstClr val="black">
                    <a:tint val="75000"/>
                  </a:prstClr>
                </a:solidFill>
              </a:rPr>
              <a:pPr/>
              <a:t>1/22/18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7D4EE-BF4B-4F5E-82A0-84235F1282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90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tmp"/><Relationship Id="rId4" Type="http://schemas.openxmlformats.org/officeDocument/2006/relationships/image" Target="../media/image12.tmp"/><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3.tmp"/><Relationship Id="rId4" Type="http://schemas.openxmlformats.org/officeDocument/2006/relationships/image" Target="../media/image14.tmp"/><Relationship Id="rId5" Type="http://schemas.openxmlformats.org/officeDocument/2006/relationships/image" Target="../media/image15.tmp"/><Relationship Id="rId6" Type="http://schemas.openxmlformats.org/officeDocument/2006/relationships/image" Target="../media/image16.tmp"/><Relationship Id="rId7" Type="http://schemas.openxmlformats.org/officeDocument/2006/relationships/image" Target="../media/image17.tmp"/><Relationship Id="rId8" Type="http://schemas.openxmlformats.org/officeDocument/2006/relationships/image" Target="../media/image18.tmp"/><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g"/><Relationship Id="rId5" Type="http://schemas.openxmlformats.org/officeDocument/2006/relationships/image" Target="../media/image23.gif"/><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 Id="rId3"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 Id="rId3"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3.tm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hyperlink" Target="mailto:lisa.epple@mi.usda.gov" TargetMode="External"/><Relationship Id="rId4" Type="http://schemas.openxmlformats.org/officeDocument/2006/relationships/hyperlink" Target="mailto:talie.garr@mi.usda.gov" TargetMode="External"/><Relationship Id="rId5" Type="http://schemas.openxmlformats.org/officeDocument/2006/relationships/hyperlink" Target="mailto:traci.smith@mi.usda.gov" TargetMode="External"/><Relationship Id="rId1" Type="http://schemas.openxmlformats.org/officeDocument/2006/relationships/slideLayout" Target="../slideLayouts/slideLayout1.xml"/><Relationship Id="rId2" Type="http://schemas.openxmlformats.org/officeDocument/2006/relationships/hyperlink" Target="mailto:bobbie.morrison@mi.usda.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hyperlink" Target="http://www.rurdev.usda.gov/BCP_VAPG.html" TargetMode="External"/><Relationship Id="rId4" Type="http://schemas.openxmlformats.org/officeDocument/2006/relationships/hyperlink" Target="http://www.rd.usda.gov/programs-services/value-added-producer-grants" TargetMode="External"/><Relationship Id="rId5" Type="http://schemas.openxmlformats.org/officeDocument/2006/relationships/image" Target="../media/image6.tmp"/><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4" Type="http://schemas.openxmlformats.org/officeDocument/2006/relationships/image" Target="../media/image8.tmp"/><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tm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8190" y="1752600"/>
            <a:ext cx="7772400" cy="1470025"/>
          </a:xfrm>
        </p:spPr>
        <p:txBody>
          <a:bodyPr>
            <a:normAutofit fontScale="90000"/>
          </a:bodyPr>
          <a:lstStyle/>
          <a:p>
            <a:pPr algn="ctr"/>
            <a:r>
              <a:rPr lang="en-US" sz="4000" b="1" dirty="0"/>
              <a:t>FY2018</a:t>
            </a:r>
            <a:br>
              <a:rPr lang="en-US" sz="4000" b="1" dirty="0"/>
            </a:br>
            <a:r>
              <a:rPr lang="en-US" sz="4000" b="1" dirty="0"/>
              <a:t>Value-Added Producer Grant 101</a:t>
            </a:r>
            <a:br>
              <a:rPr lang="en-US" sz="4000" b="1" dirty="0"/>
            </a:br>
            <a:r>
              <a:rPr lang="en-US" sz="2700" b="1" dirty="0"/>
              <a:t>Northern Michigan Small Farm Conference- Traverse City</a:t>
            </a:r>
            <a:endParaRPr lang="en-US" sz="4000" b="1" dirty="0"/>
          </a:p>
        </p:txBody>
      </p:sp>
      <p:pic>
        <p:nvPicPr>
          <p:cNvPr id="8" name="Picture 7">
            <a:extLst>
              <a:ext uri="{FF2B5EF4-FFF2-40B4-BE49-F238E27FC236}">
                <a16:creationId xmlns:a16="http://schemas.microsoft.com/office/drawing/2014/main" xmlns="" id="{75A455DF-5D3E-4F90-9D23-1B502EC45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346275"/>
            <a:ext cx="2133600" cy="160020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xmlns="" id="{9BFD395B-6FBA-4488-AC4B-5400F4A2DECC}"/>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343107" y="4331869"/>
            <a:ext cx="2152986" cy="1614606"/>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xmlns="" id="{71AAA578-C001-4689-AACB-009C9B346D50}"/>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5867400" y="4316054"/>
            <a:ext cx="2420857" cy="1614606"/>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936041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890" y="1497162"/>
            <a:ext cx="5982219" cy="3863675"/>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400" y="2438400"/>
            <a:ext cx="4831499" cy="3711262"/>
          </a:xfrm>
          <a:prstGeom prst="rect">
            <a:avLst/>
          </a:prstGeom>
        </p:spPr>
      </p:pic>
      <p:sp>
        <p:nvSpPr>
          <p:cNvPr id="2" name="TextBox 1"/>
          <p:cNvSpPr txBox="1"/>
          <p:nvPr/>
        </p:nvSpPr>
        <p:spPr>
          <a:xfrm>
            <a:off x="457200" y="5638800"/>
            <a:ext cx="3505200" cy="430887"/>
          </a:xfrm>
          <a:prstGeom prst="rect">
            <a:avLst/>
          </a:prstGeom>
          <a:noFill/>
        </p:spPr>
        <p:txBody>
          <a:bodyPr wrap="square" rtlCol="0">
            <a:spAutoFit/>
          </a:bodyPr>
          <a:lstStyle/>
          <a:p>
            <a:r>
              <a:rPr lang="en-US" sz="2200" b="1" dirty="0">
                <a:solidFill>
                  <a:prstClr val="black"/>
                </a:solidFill>
              </a:rPr>
              <a:t>Links to DUNS and SAM</a:t>
            </a:r>
          </a:p>
        </p:txBody>
      </p:sp>
    </p:spTree>
    <p:extLst>
      <p:ext uri="{BB962C8B-B14F-4D97-AF65-F5344CB8AC3E}">
        <p14:creationId xmlns:p14="http://schemas.microsoft.com/office/powerpoint/2010/main" val="2024272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33045">
            <a:off x="4978115" y="2402471"/>
            <a:ext cx="3010161" cy="3886537"/>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87231">
            <a:off x="3955146" y="1953082"/>
            <a:ext cx="3025402" cy="3901778"/>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32140">
            <a:off x="3007543" y="1801428"/>
            <a:ext cx="3010161" cy="3886537"/>
          </a:xfrm>
          <a:prstGeom prst="rect">
            <a:avLst/>
          </a:prstGeom>
        </p:spPr>
      </p:pic>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6956" y="1712376"/>
            <a:ext cx="3017782" cy="3894158"/>
          </a:xfrm>
          <a:prstGeom prst="rect">
            <a:avLst/>
          </a:prstGeom>
        </p:spPr>
      </p:pic>
      <p:pic>
        <p:nvPicPr>
          <p:cNvPr id="9" name="Picture 8"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059558">
            <a:off x="1225549" y="1937615"/>
            <a:ext cx="3002540" cy="3871296"/>
          </a:xfrm>
          <a:prstGeom prst="rect">
            <a:avLst/>
          </a:prstGeom>
        </p:spPr>
      </p:pic>
      <p:pic>
        <p:nvPicPr>
          <p:cNvPr id="10" name="Picture 9"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218709">
            <a:off x="849222" y="2325376"/>
            <a:ext cx="3025402" cy="3878916"/>
          </a:xfrm>
          <a:prstGeom prst="rect">
            <a:avLst/>
          </a:prstGeom>
        </p:spPr>
      </p:pic>
      <p:sp>
        <p:nvSpPr>
          <p:cNvPr id="3" name="TextBox 2"/>
          <p:cNvSpPr txBox="1"/>
          <p:nvPr/>
        </p:nvSpPr>
        <p:spPr>
          <a:xfrm>
            <a:off x="1066800" y="4264834"/>
            <a:ext cx="7162800" cy="1938992"/>
          </a:xfrm>
          <a:prstGeom prst="rect">
            <a:avLst/>
          </a:prstGeom>
          <a:noFill/>
        </p:spPr>
        <p:txBody>
          <a:bodyPr wrap="square" rtlCol="0">
            <a:spAutoFit/>
          </a:bodyPr>
          <a:lstStyle/>
          <a:p>
            <a:pPr algn="ctr"/>
            <a:r>
              <a:rPr lang="en-US" sz="2400" b="1" u="sng" dirty="0">
                <a:solidFill>
                  <a:prstClr val="black"/>
                </a:solidFill>
              </a:rPr>
              <a:t>Appendices</a:t>
            </a:r>
            <a:r>
              <a:rPr lang="en-US" sz="2400" b="1" dirty="0">
                <a:solidFill>
                  <a:prstClr val="black"/>
                </a:solidFill>
              </a:rPr>
              <a:t> </a:t>
            </a:r>
          </a:p>
          <a:p>
            <a:pPr marL="342900" indent="-342900" algn="ctr">
              <a:buFont typeface="Arial" pitchFamily="34" charset="0"/>
              <a:buChar char="•"/>
            </a:pPr>
            <a:r>
              <a:rPr lang="en-US" sz="2400" b="1" dirty="0">
                <a:solidFill>
                  <a:prstClr val="black"/>
                </a:solidFill>
              </a:rPr>
              <a:t>Guidance for tribal applicants</a:t>
            </a:r>
          </a:p>
          <a:p>
            <a:pPr marL="342900" indent="-342900" algn="ctr">
              <a:buFont typeface="Arial" pitchFamily="34" charset="0"/>
              <a:buChar char="•"/>
            </a:pPr>
            <a:r>
              <a:rPr lang="en-US" sz="2400" b="1" dirty="0">
                <a:solidFill>
                  <a:prstClr val="black"/>
                </a:solidFill>
              </a:rPr>
              <a:t>Attachment points for required documentation</a:t>
            </a:r>
          </a:p>
          <a:p>
            <a:pPr marL="342900" indent="-342900" algn="ctr">
              <a:buFont typeface="Arial" pitchFamily="34" charset="0"/>
              <a:buChar char="•"/>
            </a:pPr>
            <a:r>
              <a:rPr lang="en-US" sz="2400" b="1" dirty="0">
                <a:solidFill>
                  <a:prstClr val="black"/>
                </a:solidFill>
              </a:rPr>
              <a:t>Matching fund verification templates</a:t>
            </a:r>
          </a:p>
          <a:p>
            <a:pPr marL="342900" indent="-342900" algn="ctr">
              <a:buFont typeface="Arial" pitchFamily="34" charset="0"/>
              <a:buChar char="•"/>
            </a:pPr>
            <a:r>
              <a:rPr lang="en-US" sz="2400" b="1" dirty="0">
                <a:solidFill>
                  <a:prstClr val="black"/>
                </a:solidFill>
              </a:rPr>
              <a:t>Reserve fund eligibility and priority point guidance</a:t>
            </a:r>
          </a:p>
        </p:txBody>
      </p:sp>
    </p:spTree>
    <p:extLst>
      <p:ext uri="{BB962C8B-B14F-4D97-AF65-F5344CB8AC3E}">
        <p14:creationId xmlns:p14="http://schemas.microsoft.com/office/powerpoint/2010/main" val="374593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362200"/>
            <a:ext cx="7944961" cy="4104382"/>
          </a:xfrm>
        </p:spPr>
        <p:txBody>
          <a:bodyPr>
            <a:normAutofit/>
          </a:bodyPr>
          <a:lstStyle/>
          <a:p>
            <a:pPr lvl="0">
              <a:spcBef>
                <a:spcPts val="0"/>
              </a:spcBef>
            </a:pPr>
            <a:r>
              <a:rPr lang="en-US" sz="2800" dirty="0">
                <a:solidFill>
                  <a:prstClr val="black"/>
                </a:solidFill>
                <a:ea typeface="+mn-ea"/>
                <a:cs typeface="+mn-cs"/>
              </a:rPr>
              <a:t>“An individual or entity that produces an Agricultural Commodity </a:t>
            </a:r>
            <a:r>
              <a:rPr lang="en-US" sz="2800" b="1" dirty="0">
                <a:solidFill>
                  <a:prstClr val="black"/>
                </a:solidFill>
                <a:ea typeface="+mn-ea"/>
                <a:cs typeface="+mn-cs"/>
              </a:rPr>
              <a:t>through participation in the day-to-day labor, management, and field operations</a:t>
            </a:r>
            <a:r>
              <a:rPr lang="en-US" sz="2800" dirty="0">
                <a:solidFill>
                  <a:prstClr val="black"/>
                </a:solidFill>
                <a:ea typeface="+mn-ea"/>
                <a:cs typeface="+mn-cs"/>
              </a:rPr>
              <a:t>…”</a:t>
            </a:r>
            <a:br>
              <a:rPr lang="en-US" sz="2800" dirty="0">
                <a:solidFill>
                  <a:prstClr val="black"/>
                </a:solidFill>
                <a:ea typeface="+mn-ea"/>
                <a:cs typeface="+mn-cs"/>
              </a:rPr>
            </a:br>
            <a:r>
              <a:rPr lang="en-US" sz="2800" dirty="0">
                <a:solidFill>
                  <a:prstClr val="black"/>
                </a:solidFill>
                <a:ea typeface="+mn-ea"/>
                <a:cs typeface="+mn-cs"/>
              </a:rPr>
              <a:t/>
            </a:r>
            <a:br>
              <a:rPr lang="en-US" sz="2800" dirty="0">
                <a:solidFill>
                  <a:prstClr val="black"/>
                </a:solidFill>
                <a:ea typeface="+mn-ea"/>
                <a:cs typeface="+mn-cs"/>
              </a:rPr>
            </a:br>
            <a:r>
              <a:rPr lang="en-US" sz="2800" dirty="0">
                <a:solidFill>
                  <a:prstClr val="black"/>
                </a:solidFill>
                <a:ea typeface="+mn-ea"/>
                <a:cs typeface="+mn-cs"/>
              </a:rPr>
              <a:t>…and must meet the definition of </a:t>
            </a:r>
            <a:r>
              <a:rPr lang="en-US" sz="2800" b="1" dirty="0">
                <a:solidFill>
                  <a:prstClr val="black"/>
                </a:solidFill>
                <a:ea typeface="+mn-ea"/>
                <a:cs typeface="+mn-cs"/>
              </a:rPr>
              <a:t>one of four applicant types</a:t>
            </a:r>
            <a:r>
              <a:rPr lang="en-US" sz="2800" dirty="0">
                <a:solidFill>
                  <a:prstClr val="black"/>
                </a:solidFill>
                <a:ea typeface="+mn-ea"/>
                <a:cs typeface="+mn-cs"/>
              </a:rPr>
              <a:t>:</a:t>
            </a:r>
            <a:r>
              <a:rPr lang="en-US" sz="2700" dirty="0">
                <a:solidFill>
                  <a:prstClr val="black"/>
                </a:solidFill>
                <a:ea typeface="+mn-ea"/>
                <a:cs typeface="+mn-cs"/>
              </a:rPr>
              <a:t/>
            </a:r>
            <a:br>
              <a:rPr lang="en-US" sz="2700" dirty="0">
                <a:solidFill>
                  <a:prstClr val="black"/>
                </a:solidFill>
                <a:ea typeface="+mn-ea"/>
                <a:cs typeface="+mn-cs"/>
              </a:rPr>
            </a:br>
            <a:r>
              <a:rPr lang="en-US" b="1" dirty="0"/>
              <a:t/>
            </a:r>
            <a:br>
              <a:rPr lang="en-US" b="1" dirty="0"/>
            </a:br>
            <a:endParaRPr lang="en-US" dirty="0"/>
          </a:p>
        </p:txBody>
      </p:sp>
      <p:sp>
        <p:nvSpPr>
          <p:cNvPr id="5" name="TextBox 4"/>
          <p:cNvSpPr txBox="1"/>
          <p:nvPr/>
        </p:nvSpPr>
        <p:spPr>
          <a:xfrm>
            <a:off x="914400" y="1066800"/>
            <a:ext cx="7010400" cy="1077218"/>
          </a:xfrm>
          <a:prstGeom prst="rect">
            <a:avLst/>
          </a:prstGeom>
          <a:noFill/>
        </p:spPr>
        <p:txBody>
          <a:bodyPr wrap="square" rtlCol="0">
            <a:spAutoFit/>
          </a:bodyPr>
          <a:lstStyle/>
          <a:p>
            <a:pPr algn="ctr"/>
            <a:r>
              <a:rPr lang="en-US" sz="3200" b="1" dirty="0">
                <a:solidFill>
                  <a:prstClr val="black"/>
                </a:solidFill>
              </a:rPr>
              <a:t>Eligible Applicants Must Be Agricultural Producers</a:t>
            </a:r>
            <a:r>
              <a:rPr lang="en-US" sz="3200" dirty="0">
                <a:solidFill>
                  <a:prstClr val="black"/>
                </a:solidFill>
              </a:rPr>
              <a:t>:</a:t>
            </a:r>
            <a:endParaRPr lang="en-US" sz="3200" b="1" dirty="0">
              <a:solidFill>
                <a:prstClr val="black"/>
              </a:solidFill>
            </a:endParaRPr>
          </a:p>
        </p:txBody>
      </p:sp>
    </p:spTree>
    <p:extLst>
      <p:ext uri="{BB962C8B-B14F-4D97-AF65-F5344CB8AC3E}">
        <p14:creationId xmlns:p14="http://schemas.microsoft.com/office/powerpoint/2010/main" val="207582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990600"/>
          </a:xfrm>
        </p:spPr>
        <p:txBody>
          <a:bodyPr>
            <a:normAutofit fontScale="90000"/>
          </a:bodyPr>
          <a:lstStyle/>
          <a:p>
            <a:r>
              <a:rPr lang="en-US" sz="3600" b="1" dirty="0"/>
              <a:t>Independent Producer</a:t>
            </a:r>
            <a:r>
              <a:rPr lang="en-US" sz="3200" b="1" dirty="0"/>
              <a:t/>
            </a:r>
            <a:br>
              <a:rPr lang="en-US" sz="3200" b="1" dirty="0"/>
            </a:br>
            <a:endParaRPr lang="en-US" sz="3200" dirty="0"/>
          </a:p>
        </p:txBody>
      </p:sp>
      <p:sp>
        <p:nvSpPr>
          <p:cNvPr id="3" name="Content Placeholder 2"/>
          <p:cNvSpPr>
            <a:spLocks noGrp="1"/>
          </p:cNvSpPr>
          <p:nvPr>
            <p:ph type="subTitle" idx="1"/>
          </p:nvPr>
        </p:nvSpPr>
        <p:spPr>
          <a:xfrm>
            <a:off x="1066800" y="1524000"/>
            <a:ext cx="7162800" cy="3657600"/>
          </a:xfrm>
        </p:spPr>
        <p:txBody>
          <a:bodyPr>
            <a:normAutofit fontScale="92500" lnSpcReduction="10000"/>
          </a:bodyPr>
          <a:lstStyle/>
          <a:p>
            <a:pPr marL="0" indent="0" algn="ctr">
              <a:buNone/>
            </a:pPr>
            <a:endParaRPr lang="en-US" sz="1200" b="1" dirty="0"/>
          </a:p>
          <a:p>
            <a:pPr marL="0" indent="0" algn="l">
              <a:buNone/>
            </a:pPr>
            <a:r>
              <a:rPr lang="en-US" sz="3500" dirty="0">
                <a:solidFill>
                  <a:schemeClr val="tx1"/>
                </a:solidFill>
              </a:rPr>
              <a:t>An individual agricultural producer or an entity* that is solely owned and controlled by agricultural producers, that are directly engaged in the production of the subject agricultural commodity.</a:t>
            </a:r>
          </a:p>
          <a:p>
            <a:pPr marL="0" indent="0" algn="l">
              <a:buNone/>
            </a:pPr>
            <a:endParaRPr lang="en-US" sz="3500" dirty="0">
              <a:solidFill>
                <a:schemeClr val="tx1"/>
              </a:solidFill>
            </a:endParaRPr>
          </a:p>
          <a:p>
            <a:pPr marL="0" indent="0" algn="l">
              <a:buNone/>
            </a:pPr>
            <a:r>
              <a:rPr lang="en-US" sz="2600" dirty="0">
                <a:solidFill>
                  <a:schemeClr val="tx1"/>
                </a:solidFill>
              </a:rPr>
              <a:t>*Entity= partnership, LLC, etc.</a:t>
            </a:r>
          </a:p>
          <a:p>
            <a:pPr marL="0" indent="0">
              <a:buNone/>
            </a:pPr>
            <a:endParaRPr lang="en-US" sz="3500" dirty="0">
              <a:solidFill>
                <a:schemeClr val="tx1"/>
              </a:solidFill>
            </a:endParaRPr>
          </a:p>
          <a:p>
            <a:pPr marL="0" indent="0">
              <a:buNone/>
            </a:pPr>
            <a:endParaRPr lang="en-US" sz="2800" b="1" dirty="0">
              <a:solidFill>
                <a:schemeClr val="tx1"/>
              </a:solidFill>
            </a:endParaRPr>
          </a:p>
        </p:txBody>
      </p:sp>
    </p:spTree>
    <p:extLst>
      <p:ext uri="{BB962C8B-B14F-4D97-AF65-F5344CB8AC3E}">
        <p14:creationId xmlns:p14="http://schemas.microsoft.com/office/powerpoint/2010/main" val="3703467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0322" y="990600"/>
            <a:ext cx="7772400" cy="1146174"/>
          </a:xfrm>
        </p:spPr>
        <p:txBody>
          <a:bodyPr>
            <a:normAutofit fontScale="90000"/>
          </a:bodyPr>
          <a:lstStyle/>
          <a:p>
            <a:r>
              <a:rPr lang="en-US" dirty="0"/>
              <a:t/>
            </a:r>
            <a:br>
              <a:rPr lang="en-US" dirty="0"/>
            </a:br>
            <a:r>
              <a:rPr lang="en-US" sz="3600" b="1" dirty="0"/>
              <a:t>Agricultural Producer Group</a:t>
            </a:r>
            <a:br>
              <a:rPr lang="en-US" sz="3600" b="1" dirty="0"/>
            </a:br>
            <a:endParaRPr lang="en-US" sz="3600" dirty="0"/>
          </a:p>
        </p:txBody>
      </p:sp>
      <p:sp>
        <p:nvSpPr>
          <p:cNvPr id="3" name="Content Placeholder 2"/>
          <p:cNvSpPr>
            <a:spLocks noGrp="1"/>
          </p:cNvSpPr>
          <p:nvPr>
            <p:ph type="subTitle" idx="1"/>
          </p:nvPr>
        </p:nvSpPr>
        <p:spPr>
          <a:xfrm>
            <a:off x="1027522" y="1981200"/>
            <a:ext cx="7315200" cy="3264361"/>
          </a:xfrm>
        </p:spPr>
        <p:txBody>
          <a:bodyPr>
            <a:normAutofit fontScale="70000" lnSpcReduction="20000"/>
          </a:bodyPr>
          <a:lstStyle/>
          <a:p>
            <a:pPr marL="0" indent="0" algn="ctr">
              <a:buNone/>
            </a:pPr>
            <a:endParaRPr lang="en-US" sz="1100" b="1" dirty="0"/>
          </a:p>
          <a:p>
            <a:pPr marL="457200" indent="-457200" algn="l">
              <a:buClr>
                <a:schemeClr val="accent6">
                  <a:lumMod val="75000"/>
                </a:schemeClr>
              </a:buClr>
              <a:buFont typeface="Arial" pitchFamily="34" charset="0"/>
              <a:buChar char="•"/>
            </a:pPr>
            <a:r>
              <a:rPr lang="en-US" dirty="0">
                <a:solidFill>
                  <a:schemeClr val="tx1"/>
                </a:solidFill>
              </a:rPr>
              <a:t>Formal </a:t>
            </a:r>
            <a:r>
              <a:rPr lang="en-US" b="1" dirty="0">
                <a:solidFill>
                  <a:srgbClr val="C00000"/>
                </a:solidFill>
              </a:rPr>
              <a:t>nonprofit</a:t>
            </a:r>
            <a:r>
              <a:rPr lang="en-US" dirty="0">
                <a:solidFill>
                  <a:schemeClr val="tx1"/>
                </a:solidFill>
              </a:rPr>
              <a:t> membership organization that represents Agriculture Producers that meet the VAPG program definition requirements for an Independent Producer and operates with a mission that includes working on behalf of Independent Producers. </a:t>
            </a:r>
          </a:p>
          <a:p>
            <a:pPr marL="171450" indent="-171450" algn="l">
              <a:buClr>
                <a:schemeClr val="accent6">
                  <a:lumMod val="75000"/>
                </a:schemeClr>
              </a:buClr>
              <a:buFont typeface="Arial" pitchFamily="34" charset="0"/>
              <a:buChar char="•"/>
            </a:pPr>
            <a:endParaRPr lang="en-US" sz="1000" dirty="0">
              <a:solidFill>
                <a:schemeClr val="tx1"/>
              </a:solidFill>
            </a:endParaRPr>
          </a:p>
          <a:p>
            <a:pPr marL="457200" indent="-457200" algn="l">
              <a:buClr>
                <a:schemeClr val="accent6">
                  <a:lumMod val="75000"/>
                </a:schemeClr>
              </a:buClr>
              <a:buFont typeface="Arial" pitchFamily="34" charset="0"/>
              <a:buChar char="•"/>
            </a:pPr>
            <a:r>
              <a:rPr lang="en-US" dirty="0">
                <a:solidFill>
                  <a:schemeClr val="tx1"/>
                </a:solidFill>
              </a:rPr>
              <a:t>The majority of the applicant’s membership meet the definition of Independent Producer.</a:t>
            </a:r>
          </a:p>
          <a:p>
            <a:pPr marL="171450" indent="-171450" algn="l">
              <a:buClr>
                <a:schemeClr val="accent6">
                  <a:lumMod val="75000"/>
                </a:schemeClr>
              </a:buClr>
              <a:buFont typeface="Arial" pitchFamily="34" charset="0"/>
              <a:buChar char="•"/>
            </a:pPr>
            <a:endParaRPr lang="en-US" sz="900" dirty="0">
              <a:solidFill>
                <a:schemeClr val="tx1"/>
              </a:solidFill>
            </a:endParaRPr>
          </a:p>
          <a:p>
            <a:pPr marL="457200" indent="-457200" algn="l">
              <a:buClr>
                <a:schemeClr val="accent6">
                  <a:lumMod val="75000"/>
                </a:schemeClr>
              </a:buClr>
              <a:buFont typeface="Arial" pitchFamily="34" charset="0"/>
              <a:buChar char="•"/>
            </a:pPr>
            <a:r>
              <a:rPr lang="en-US" dirty="0">
                <a:solidFill>
                  <a:schemeClr val="tx1"/>
                </a:solidFill>
              </a:rPr>
              <a:t>The majority of the applicant’s board of directors meet the definition of Independent Producer.</a:t>
            </a:r>
          </a:p>
          <a:p>
            <a:pPr marL="0" indent="0" algn="ctr">
              <a:buNone/>
            </a:pPr>
            <a:endParaRPr lang="en-US" sz="2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5196374"/>
            <a:ext cx="1143000" cy="762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5180663"/>
            <a:ext cx="1295400" cy="572840"/>
          </a:xfrm>
          <a:prstGeom prst="rect">
            <a:avLst/>
          </a:prstGeom>
        </p:spPr>
      </p:pic>
    </p:spTree>
    <p:extLst>
      <p:ext uri="{BB962C8B-B14F-4D97-AF65-F5344CB8AC3E}">
        <p14:creationId xmlns:p14="http://schemas.microsoft.com/office/powerpoint/2010/main" val="27380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53349"/>
            <a:ext cx="7772400" cy="1135292"/>
          </a:xfrm>
        </p:spPr>
        <p:txBody>
          <a:bodyPr>
            <a:normAutofit fontScale="90000"/>
          </a:bodyPr>
          <a:lstStyle/>
          <a:p>
            <a:r>
              <a:rPr lang="en-US" sz="2800" dirty="0"/>
              <a:t/>
            </a:r>
            <a:br>
              <a:rPr lang="en-US" sz="2800" dirty="0"/>
            </a:br>
            <a:r>
              <a:rPr lang="en-US" sz="3600" b="1" dirty="0"/>
              <a:t>Farmer or Rancher Cooperatives</a:t>
            </a:r>
            <a:br>
              <a:rPr lang="en-US" sz="3600" b="1" dirty="0"/>
            </a:br>
            <a:endParaRPr lang="en-US" sz="3600" dirty="0"/>
          </a:p>
        </p:txBody>
      </p:sp>
      <p:sp>
        <p:nvSpPr>
          <p:cNvPr id="3" name="Content Placeholder 2"/>
          <p:cNvSpPr>
            <a:spLocks noGrp="1"/>
          </p:cNvSpPr>
          <p:nvPr>
            <p:ph type="subTitle" idx="1"/>
          </p:nvPr>
        </p:nvSpPr>
        <p:spPr>
          <a:xfrm>
            <a:off x="1371600" y="1905000"/>
            <a:ext cx="6400800" cy="2971800"/>
          </a:xfrm>
        </p:spPr>
        <p:txBody>
          <a:bodyPr>
            <a:normAutofit fontScale="92500"/>
          </a:bodyPr>
          <a:lstStyle/>
          <a:p>
            <a:pPr marL="0" indent="0" algn="ctr">
              <a:buNone/>
            </a:pPr>
            <a:endParaRPr lang="en-US" sz="1100" b="1" dirty="0"/>
          </a:p>
          <a:p>
            <a:pPr marL="0" indent="0" algn="ctr">
              <a:buNone/>
            </a:pPr>
            <a:r>
              <a:rPr lang="en-US" sz="2800" dirty="0">
                <a:solidFill>
                  <a:schemeClr val="tx1"/>
                </a:solidFill>
              </a:rPr>
              <a:t>A business owned and controlled by agricultural producers that is incorporated, or otherwise identified by the state in which it operates, as a cooperatively operated business.*</a:t>
            </a:r>
          </a:p>
          <a:p>
            <a:pPr marL="0" indent="0" algn="ctr">
              <a:buNone/>
            </a:pPr>
            <a:endParaRPr lang="en-US" sz="1000" b="1" dirty="0">
              <a:solidFill>
                <a:schemeClr val="tx1"/>
              </a:solidFill>
            </a:endParaRPr>
          </a:p>
          <a:p>
            <a:pPr marL="0" indent="0">
              <a:buNone/>
            </a:pPr>
            <a:r>
              <a:rPr lang="en-US" sz="1900" dirty="0">
                <a:solidFill>
                  <a:schemeClr val="tx1"/>
                </a:solidFill>
              </a:rPr>
              <a:t>*Note that agricultural harvesters do not meet the definition of a farmer or rancher and therefore are not eligible to apply as Farmer or Rancher Cooperatives.</a:t>
            </a:r>
          </a:p>
        </p:txBody>
      </p:sp>
      <p:pic>
        <p:nvPicPr>
          <p:cNvPr id="9" name="Picture 8">
            <a:extLst>
              <a:ext uri="{FF2B5EF4-FFF2-40B4-BE49-F238E27FC236}">
                <a16:creationId xmlns:a16="http://schemas.microsoft.com/office/drawing/2014/main" xmlns="" id="{E56D3DF8-3BB0-4696-B9B5-4C0AE1347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423" y="5399773"/>
            <a:ext cx="1857375" cy="952500"/>
          </a:xfrm>
          <a:prstGeom prst="rect">
            <a:avLst/>
          </a:prstGeom>
        </p:spPr>
      </p:pic>
      <p:pic>
        <p:nvPicPr>
          <p:cNvPr id="10" name="Picture 9">
            <a:extLst>
              <a:ext uri="{FF2B5EF4-FFF2-40B4-BE49-F238E27FC236}">
                <a16:creationId xmlns:a16="http://schemas.microsoft.com/office/drawing/2014/main" xmlns="" id="{30559697-E9C7-45E1-BFA4-E4D12F40FC37}"/>
              </a:ext>
            </a:extLst>
          </p:cNvPr>
          <p:cNvPicPr>
            <a:picLocks noChangeAspect="1"/>
          </p:cNvPicPr>
          <p:nvPr/>
        </p:nvPicPr>
        <p:blipFill rotWithShape="1">
          <a:blip r:embed="rId4">
            <a:extLst>
              <a:ext uri="{28A0092B-C50C-407E-A947-70E740481C1C}">
                <a14:useLocalDpi xmlns:a14="http://schemas.microsoft.com/office/drawing/2010/main" val="0"/>
              </a:ext>
            </a:extLst>
          </a:blip>
          <a:srcRect l="4805" r="6305"/>
          <a:stretch/>
        </p:blipFill>
        <p:spPr>
          <a:xfrm>
            <a:off x="6019800" y="5396684"/>
            <a:ext cx="2438400" cy="955589"/>
          </a:xfrm>
          <a:prstGeom prst="rect">
            <a:avLst/>
          </a:prstGeom>
        </p:spPr>
      </p:pic>
      <p:pic>
        <p:nvPicPr>
          <p:cNvPr id="11" name="Picture 10">
            <a:extLst>
              <a:ext uri="{FF2B5EF4-FFF2-40B4-BE49-F238E27FC236}">
                <a16:creationId xmlns:a16="http://schemas.microsoft.com/office/drawing/2014/main" xmlns="" id="{71ECFD77-E0D2-498D-AE8B-72FC74AE1C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1900" y="5396684"/>
            <a:ext cx="1600200" cy="856107"/>
          </a:xfrm>
          <a:prstGeom prst="rect">
            <a:avLst/>
          </a:prstGeom>
        </p:spPr>
      </p:pic>
    </p:spTree>
    <p:extLst>
      <p:ext uri="{BB962C8B-B14F-4D97-AF65-F5344CB8AC3E}">
        <p14:creationId xmlns:p14="http://schemas.microsoft.com/office/powerpoint/2010/main" val="990107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772400" cy="1066801"/>
          </a:xfrm>
        </p:spPr>
        <p:txBody>
          <a:bodyPr>
            <a:normAutofit fontScale="90000"/>
          </a:bodyPr>
          <a:lstStyle/>
          <a:p>
            <a:r>
              <a:rPr lang="en-US" dirty="0"/>
              <a:t/>
            </a:r>
            <a:br>
              <a:rPr lang="en-US" dirty="0"/>
            </a:br>
            <a:r>
              <a:rPr lang="en-US" sz="3600" b="1" dirty="0"/>
              <a:t>Majority-Controlled Producer-Based Business*</a:t>
            </a:r>
            <a:br>
              <a:rPr lang="en-US" sz="3600" b="1" dirty="0"/>
            </a:br>
            <a:endParaRPr lang="en-US" sz="3600" dirty="0"/>
          </a:p>
        </p:txBody>
      </p:sp>
      <p:sp>
        <p:nvSpPr>
          <p:cNvPr id="3" name="Content Placeholder 2"/>
          <p:cNvSpPr>
            <a:spLocks noGrp="1"/>
          </p:cNvSpPr>
          <p:nvPr>
            <p:ph type="subTitle" idx="1"/>
          </p:nvPr>
        </p:nvSpPr>
        <p:spPr>
          <a:xfrm>
            <a:off x="1066800" y="2362200"/>
            <a:ext cx="7086600" cy="2971800"/>
          </a:xfrm>
        </p:spPr>
        <p:txBody>
          <a:bodyPr>
            <a:normAutofit/>
          </a:bodyPr>
          <a:lstStyle/>
          <a:p>
            <a:pPr marL="0" indent="0" algn="ctr">
              <a:buNone/>
            </a:pPr>
            <a:endParaRPr lang="en-US" sz="1000" dirty="0"/>
          </a:p>
          <a:p>
            <a:pPr marL="0" indent="0" algn="ctr">
              <a:buNone/>
            </a:pPr>
            <a:r>
              <a:rPr lang="en-US" sz="2800" dirty="0">
                <a:solidFill>
                  <a:schemeClr val="tx1"/>
                </a:solidFill>
              </a:rPr>
              <a:t>The majority of the financial and voting interest belongs to Independent Producers.</a:t>
            </a:r>
          </a:p>
          <a:p>
            <a:pPr marL="0" indent="0" algn="ctr">
              <a:buNone/>
            </a:pPr>
            <a:endParaRPr lang="en-US" sz="1400" dirty="0">
              <a:solidFill>
                <a:schemeClr val="tx1"/>
              </a:solidFill>
            </a:endParaRPr>
          </a:p>
          <a:p>
            <a:pPr marL="0" indent="0" algn="ctr">
              <a:buNone/>
            </a:pPr>
            <a:r>
              <a:rPr lang="en-US" sz="2800" dirty="0">
                <a:solidFill>
                  <a:schemeClr val="tx1"/>
                </a:solidFill>
              </a:rPr>
              <a:t>*Only 10 percent of available funds will be awarded to eligible  applicants in this category.</a:t>
            </a:r>
          </a:p>
          <a:p>
            <a:pPr marL="0" indent="0" algn="ctr">
              <a:buNone/>
            </a:pPr>
            <a:r>
              <a:rPr lang="en-US" sz="2800" b="1" dirty="0">
                <a:solidFill>
                  <a:srgbClr val="00B0F0"/>
                </a:solidFill>
              </a:rPr>
              <a:t>($1.8 million this funding cycle)</a:t>
            </a:r>
          </a:p>
        </p:txBody>
      </p:sp>
    </p:spTree>
    <p:extLst>
      <p:ext uri="{BB962C8B-B14F-4D97-AF65-F5344CB8AC3E}">
        <p14:creationId xmlns:p14="http://schemas.microsoft.com/office/powerpoint/2010/main" val="3054745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0"/>
            <a:ext cx="7772400" cy="1146174"/>
          </a:xfrm>
        </p:spPr>
        <p:txBody>
          <a:bodyPr>
            <a:normAutofit/>
          </a:bodyPr>
          <a:lstStyle/>
          <a:p>
            <a:r>
              <a:rPr lang="en-US" sz="3200" b="1" dirty="0"/>
              <a:t>All Four Applicant Types </a:t>
            </a:r>
            <a:r>
              <a:rPr lang="en-US" sz="3200" b="1" i="1" dirty="0"/>
              <a:t>Must :</a:t>
            </a:r>
            <a:br>
              <a:rPr lang="en-US" sz="3200" b="1" i="1" dirty="0"/>
            </a:br>
            <a:endParaRPr lang="en-US" sz="3200" dirty="0"/>
          </a:p>
        </p:txBody>
      </p:sp>
      <p:sp>
        <p:nvSpPr>
          <p:cNvPr id="3" name="Content Placeholder 2"/>
          <p:cNvSpPr>
            <a:spLocks noGrp="1"/>
          </p:cNvSpPr>
          <p:nvPr>
            <p:ph type="subTitle" idx="1"/>
          </p:nvPr>
        </p:nvSpPr>
        <p:spPr>
          <a:xfrm>
            <a:off x="1371600" y="2438400"/>
            <a:ext cx="6400800" cy="3200400"/>
          </a:xfrm>
        </p:spPr>
        <p:txBody>
          <a:bodyPr>
            <a:normAutofit fontScale="85000" lnSpcReduction="10000"/>
          </a:bodyPr>
          <a:lstStyle/>
          <a:p>
            <a:pPr marL="0" indent="0">
              <a:buNone/>
            </a:pPr>
            <a:endParaRPr lang="en-US" sz="1300" b="1" dirty="0"/>
          </a:p>
          <a:p>
            <a:pPr marL="457200" indent="-457200" algn="l">
              <a:buClr>
                <a:schemeClr val="accent6">
                  <a:lumMod val="75000"/>
                </a:schemeClr>
              </a:buClr>
              <a:buFont typeface="Arial" pitchFamily="34" charset="0"/>
              <a:buChar char="•"/>
            </a:pPr>
            <a:r>
              <a:rPr lang="en-US" sz="3000" b="1" dirty="0">
                <a:solidFill>
                  <a:schemeClr val="tx1"/>
                </a:solidFill>
              </a:rPr>
              <a:t>Currently produce</a:t>
            </a:r>
            <a:r>
              <a:rPr lang="en-US" sz="3000" dirty="0">
                <a:solidFill>
                  <a:schemeClr val="tx1"/>
                </a:solidFill>
              </a:rPr>
              <a:t> and own more than 50 percent of the raw commodity that will be used for the Value-Added product.  </a:t>
            </a:r>
          </a:p>
          <a:p>
            <a:pPr marL="285750" indent="-285750" algn="l">
              <a:buClr>
                <a:schemeClr val="accent6">
                  <a:lumMod val="75000"/>
                </a:schemeClr>
              </a:buClr>
              <a:buFont typeface="Arial" pitchFamily="34" charset="0"/>
              <a:buChar char="•"/>
            </a:pPr>
            <a:endParaRPr lang="en-US" sz="1300" dirty="0">
              <a:solidFill>
                <a:schemeClr val="tx1"/>
              </a:solidFill>
            </a:endParaRPr>
          </a:p>
          <a:p>
            <a:pPr marL="457200" indent="-457200" algn="l">
              <a:buClr>
                <a:schemeClr val="accent6">
                  <a:lumMod val="75000"/>
                </a:schemeClr>
              </a:buClr>
              <a:buFont typeface="Arial" pitchFamily="34" charset="0"/>
              <a:buChar char="•"/>
            </a:pPr>
            <a:r>
              <a:rPr lang="en-US" sz="3000" dirty="0">
                <a:solidFill>
                  <a:schemeClr val="tx1"/>
                </a:solidFill>
              </a:rPr>
              <a:t>Own the product from its raw commodity state through the production of the Value-Added product during the Project</a:t>
            </a:r>
            <a:endParaRPr lang="en-US" sz="2800" b="1" dirty="0"/>
          </a:p>
        </p:txBody>
      </p:sp>
    </p:spTree>
    <p:extLst>
      <p:ext uri="{BB962C8B-B14F-4D97-AF65-F5344CB8AC3E}">
        <p14:creationId xmlns:p14="http://schemas.microsoft.com/office/powerpoint/2010/main" val="13285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162051"/>
          </a:xfrm>
        </p:spPr>
        <p:txBody>
          <a:bodyPr>
            <a:normAutofit/>
          </a:bodyPr>
          <a:lstStyle/>
          <a:p>
            <a:r>
              <a:rPr lang="en-US" sz="3200" b="1" dirty="0"/>
              <a:t>Emerging Market</a:t>
            </a:r>
          </a:p>
        </p:txBody>
      </p:sp>
      <p:sp>
        <p:nvSpPr>
          <p:cNvPr id="3" name="Subtitle 2"/>
          <p:cNvSpPr>
            <a:spLocks noGrp="1"/>
          </p:cNvSpPr>
          <p:nvPr>
            <p:ph type="subTitle" idx="1"/>
          </p:nvPr>
        </p:nvSpPr>
        <p:spPr>
          <a:xfrm>
            <a:off x="838200" y="2228851"/>
            <a:ext cx="7391400" cy="3505200"/>
          </a:xfrm>
        </p:spPr>
        <p:txBody>
          <a:bodyPr>
            <a:normAutofit fontScale="92500" lnSpcReduction="20000"/>
          </a:bodyPr>
          <a:lstStyle/>
          <a:p>
            <a:pPr marL="457200" indent="-457200" algn="l">
              <a:buFont typeface="Arial" pitchFamily="34" charset="0"/>
              <a:buChar char="•"/>
            </a:pPr>
            <a:r>
              <a:rPr lang="en-US" sz="2800" b="1" dirty="0">
                <a:solidFill>
                  <a:schemeClr val="tx1"/>
                </a:solidFill>
              </a:rPr>
              <a:t>Agricultural Producer Groups, Farmer or Rancher Cooperatives, and Majority-Controlled Producer-Based Businesses,</a:t>
            </a:r>
            <a:r>
              <a:rPr lang="en-US" sz="2800" dirty="0">
                <a:solidFill>
                  <a:schemeClr val="tx1"/>
                </a:solidFill>
              </a:rPr>
              <a:t> must show that they are entering an </a:t>
            </a:r>
            <a:r>
              <a:rPr lang="en-US" sz="2800" b="1" dirty="0">
                <a:solidFill>
                  <a:srgbClr val="C00000"/>
                </a:solidFill>
              </a:rPr>
              <a:t>emerging market </a:t>
            </a:r>
            <a:r>
              <a:rPr lang="en-US" sz="2800" dirty="0">
                <a:solidFill>
                  <a:schemeClr val="tx1"/>
                </a:solidFill>
              </a:rPr>
              <a:t>as a result of the proposed project.  </a:t>
            </a:r>
          </a:p>
          <a:p>
            <a:pPr algn="l"/>
            <a:endParaRPr lang="en-US" sz="1100" dirty="0">
              <a:solidFill>
                <a:schemeClr val="tx1"/>
              </a:solidFill>
            </a:endParaRPr>
          </a:p>
          <a:p>
            <a:pPr marL="457200" indent="-457200" algn="l">
              <a:buFont typeface="Arial" pitchFamily="34" charset="0"/>
              <a:buChar char="•"/>
            </a:pPr>
            <a:r>
              <a:rPr lang="en-US" sz="2800" dirty="0">
                <a:solidFill>
                  <a:schemeClr val="tx1"/>
                </a:solidFill>
              </a:rPr>
              <a:t>Applicants cannot have supplied the proposed product, geographic or demographic market for more than two years at time of application submission. </a:t>
            </a:r>
          </a:p>
        </p:txBody>
      </p:sp>
    </p:spTree>
    <p:extLst>
      <p:ext uri="{BB962C8B-B14F-4D97-AF65-F5344CB8AC3E}">
        <p14:creationId xmlns:p14="http://schemas.microsoft.com/office/powerpoint/2010/main" val="4222910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361" y="1078299"/>
            <a:ext cx="7772400" cy="902901"/>
          </a:xfrm>
        </p:spPr>
        <p:txBody>
          <a:bodyPr>
            <a:normAutofit fontScale="90000"/>
          </a:bodyPr>
          <a:lstStyle/>
          <a:p>
            <a:r>
              <a:rPr lang="en-US" sz="3200" b="1" dirty="0"/>
              <a:t>Five Value-Added Methodologies</a:t>
            </a:r>
            <a:r>
              <a:rPr lang="en-US" sz="3600" b="1" dirty="0"/>
              <a:t/>
            </a:r>
            <a:br>
              <a:rPr lang="en-US" sz="3600" b="1" dirty="0"/>
            </a:br>
            <a:endParaRPr lang="en-US" sz="3600" dirty="0"/>
          </a:p>
        </p:txBody>
      </p:sp>
      <p:sp>
        <p:nvSpPr>
          <p:cNvPr id="3" name="Content Placeholder 2"/>
          <p:cNvSpPr>
            <a:spLocks noGrp="1"/>
          </p:cNvSpPr>
          <p:nvPr>
            <p:ph type="subTitle" idx="1"/>
          </p:nvPr>
        </p:nvSpPr>
        <p:spPr>
          <a:xfrm>
            <a:off x="959961" y="1828800"/>
            <a:ext cx="7315200" cy="3962400"/>
          </a:xfrm>
        </p:spPr>
        <p:txBody>
          <a:bodyPr>
            <a:normAutofit/>
          </a:bodyPr>
          <a:lstStyle/>
          <a:p>
            <a:pPr marL="0" indent="0" algn="ctr">
              <a:buNone/>
            </a:pPr>
            <a:endParaRPr lang="en-US" sz="1200" b="1" dirty="0"/>
          </a:p>
          <a:p>
            <a:pPr marL="457200" indent="-457200" algn="l">
              <a:buClr>
                <a:schemeClr val="accent6">
                  <a:lumMod val="75000"/>
                </a:schemeClr>
              </a:buClr>
              <a:buFont typeface="Arial" pitchFamily="34" charset="0"/>
              <a:buChar char="•"/>
            </a:pPr>
            <a:r>
              <a:rPr lang="en-US" sz="2800" dirty="0">
                <a:solidFill>
                  <a:schemeClr val="tx1"/>
                </a:solidFill>
              </a:rPr>
              <a:t>Change in physical state</a:t>
            </a:r>
          </a:p>
          <a:p>
            <a:pPr marL="457200" indent="-457200" algn="l">
              <a:buClr>
                <a:schemeClr val="accent6">
                  <a:lumMod val="75000"/>
                </a:schemeClr>
              </a:buClr>
              <a:buFont typeface="Arial" pitchFamily="34" charset="0"/>
              <a:buChar char="•"/>
            </a:pPr>
            <a:r>
              <a:rPr lang="en-US" sz="2800" dirty="0">
                <a:solidFill>
                  <a:schemeClr val="tx1"/>
                </a:solidFill>
              </a:rPr>
              <a:t>Produced in a manner that enhances the value of the agricultural commodity</a:t>
            </a:r>
          </a:p>
          <a:p>
            <a:pPr marL="457200" indent="-457200" algn="l">
              <a:buClr>
                <a:schemeClr val="accent6">
                  <a:lumMod val="75000"/>
                </a:schemeClr>
              </a:buClr>
              <a:buFont typeface="Arial" pitchFamily="34" charset="0"/>
              <a:buChar char="•"/>
            </a:pPr>
            <a:r>
              <a:rPr lang="en-US" sz="2800" dirty="0">
                <a:solidFill>
                  <a:schemeClr val="tx1"/>
                </a:solidFill>
              </a:rPr>
              <a:t>Physical segregation</a:t>
            </a:r>
          </a:p>
          <a:p>
            <a:pPr marL="457200" indent="-457200" algn="l">
              <a:buClr>
                <a:schemeClr val="accent6">
                  <a:lumMod val="75000"/>
                </a:schemeClr>
              </a:buClr>
              <a:buFont typeface="Arial" pitchFamily="34" charset="0"/>
              <a:buChar char="•"/>
            </a:pPr>
            <a:r>
              <a:rPr lang="en-US" sz="2800" dirty="0">
                <a:solidFill>
                  <a:schemeClr val="tx1"/>
                </a:solidFill>
              </a:rPr>
              <a:t>Farm- or ranch-based renewable energy</a:t>
            </a:r>
          </a:p>
          <a:p>
            <a:pPr marL="457200" indent="-457200" algn="l">
              <a:buClr>
                <a:schemeClr val="accent6">
                  <a:lumMod val="75000"/>
                </a:schemeClr>
              </a:buClr>
              <a:buFont typeface="Arial" pitchFamily="34" charset="0"/>
              <a:buChar char="•"/>
            </a:pPr>
            <a:r>
              <a:rPr lang="en-US" sz="2800" dirty="0">
                <a:solidFill>
                  <a:schemeClr val="tx1"/>
                </a:solidFill>
              </a:rPr>
              <a:t>Locally-produced agricultural food product</a:t>
            </a:r>
          </a:p>
          <a:p>
            <a:pPr marL="0" indent="0" algn="ctr">
              <a:buNone/>
            </a:pPr>
            <a:endParaRPr lang="en-US" sz="2800" dirty="0"/>
          </a:p>
        </p:txBody>
      </p:sp>
    </p:spTree>
    <p:extLst>
      <p:ext uri="{BB962C8B-B14F-4D97-AF65-F5344CB8AC3E}">
        <p14:creationId xmlns:p14="http://schemas.microsoft.com/office/powerpoint/2010/main" val="254345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066800"/>
          </a:xfrm>
        </p:spPr>
        <p:txBody>
          <a:bodyPr>
            <a:normAutofit/>
          </a:bodyPr>
          <a:lstStyle/>
          <a:p>
            <a:pPr algn="ctr"/>
            <a:r>
              <a:rPr lang="en-US" sz="4000" b="1" dirty="0"/>
              <a:t>Value-Added Producer Grant</a:t>
            </a:r>
          </a:p>
        </p:txBody>
      </p:sp>
      <p:sp>
        <p:nvSpPr>
          <p:cNvPr id="3" name="Subtitle 2"/>
          <p:cNvSpPr>
            <a:spLocks noGrp="1"/>
          </p:cNvSpPr>
          <p:nvPr>
            <p:ph type="subTitle" idx="1"/>
          </p:nvPr>
        </p:nvSpPr>
        <p:spPr>
          <a:xfrm>
            <a:off x="1371600" y="2667000"/>
            <a:ext cx="6400800" cy="3124200"/>
          </a:xfrm>
        </p:spPr>
        <p:txBody>
          <a:bodyPr>
            <a:normAutofit/>
          </a:bodyPr>
          <a:lstStyle/>
          <a:p>
            <a:r>
              <a:rPr lang="en-US" b="1" dirty="0">
                <a:solidFill>
                  <a:schemeClr val="tx1"/>
                </a:solidFill>
              </a:rPr>
              <a:t>Program Regulation</a:t>
            </a:r>
          </a:p>
          <a:p>
            <a:r>
              <a:rPr lang="en-US" sz="2800" dirty="0">
                <a:solidFill>
                  <a:schemeClr val="tx1"/>
                </a:solidFill>
              </a:rPr>
              <a:t> Final Rule 7 CFR part 4284 subpart J</a:t>
            </a:r>
          </a:p>
          <a:p>
            <a:r>
              <a:rPr lang="en-US" sz="2800" dirty="0">
                <a:solidFill>
                  <a:schemeClr val="tx1"/>
                </a:solidFill>
              </a:rPr>
              <a:t>published May 8, 2015</a:t>
            </a:r>
          </a:p>
          <a:p>
            <a:endParaRPr lang="en-US" sz="2800" dirty="0"/>
          </a:p>
        </p:txBody>
      </p:sp>
    </p:spTree>
    <p:extLst>
      <p:ext uri="{BB962C8B-B14F-4D97-AF65-F5344CB8AC3E}">
        <p14:creationId xmlns:p14="http://schemas.microsoft.com/office/powerpoint/2010/main" val="2734856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95349"/>
            <a:ext cx="7772400" cy="1162051"/>
          </a:xfrm>
        </p:spPr>
        <p:txBody>
          <a:bodyPr>
            <a:normAutofit fontScale="90000"/>
          </a:bodyPr>
          <a:lstStyle/>
          <a:p>
            <a:pPr>
              <a:spcBef>
                <a:spcPct val="20000"/>
              </a:spcBef>
            </a:pPr>
            <a:r>
              <a:rPr lang="en-US" sz="3200" b="1" dirty="0">
                <a:solidFill>
                  <a:srgbClr val="3E3D2D"/>
                </a:solidFill>
                <a:ea typeface="+mn-ea"/>
                <a:cs typeface="+mn-cs"/>
              </a:rPr>
              <a:t/>
            </a:r>
            <a:br>
              <a:rPr lang="en-US" sz="3200" b="1" dirty="0">
                <a:solidFill>
                  <a:srgbClr val="3E3D2D"/>
                </a:solidFill>
                <a:ea typeface="+mn-ea"/>
                <a:cs typeface="+mn-cs"/>
              </a:rPr>
            </a:br>
            <a:r>
              <a:rPr lang="en-US" sz="3600" b="1" dirty="0"/>
              <a:t>Change in Physical State</a:t>
            </a:r>
            <a:br>
              <a:rPr lang="en-US" sz="3600" b="1" dirty="0"/>
            </a:br>
            <a:endParaRPr lang="en-US" sz="3600" dirty="0"/>
          </a:p>
        </p:txBody>
      </p:sp>
      <p:sp>
        <p:nvSpPr>
          <p:cNvPr id="3" name="Content Placeholder 2"/>
          <p:cNvSpPr>
            <a:spLocks noGrp="1"/>
          </p:cNvSpPr>
          <p:nvPr>
            <p:ph type="subTitle" idx="1"/>
          </p:nvPr>
        </p:nvSpPr>
        <p:spPr>
          <a:xfrm>
            <a:off x="990600" y="1905000"/>
            <a:ext cx="7162800" cy="3657600"/>
          </a:xfrm>
        </p:spPr>
        <p:txBody>
          <a:bodyPr>
            <a:normAutofit fontScale="62500" lnSpcReduction="20000"/>
          </a:bodyPr>
          <a:lstStyle/>
          <a:p>
            <a:pPr marL="0" indent="0" algn="ctr">
              <a:buNone/>
            </a:pPr>
            <a:endParaRPr lang="en-US" sz="1200" b="1" dirty="0"/>
          </a:p>
          <a:p>
            <a:pPr algn="l"/>
            <a:r>
              <a:rPr lang="en-US" sz="3800" dirty="0">
                <a:solidFill>
                  <a:schemeClr val="tx1"/>
                </a:solidFill>
              </a:rPr>
              <a:t>An irreversible processing activity that alters the raw agricultural commodity and enhances its value and is something other than a post-harvest process that primarily acts to preserve the commodity for later sale.</a:t>
            </a:r>
          </a:p>
          <a:p>
            <a:pPr marL="0" indent="0" algn="l">
              <a:buNone/>
            </a:pPr>
            <a:endParaRPr lang="en-US" sz="1000" dirty="0">
              <a:solidFill>
                <a:schemeClr val="tx1"/>
              </a:solidFill>
            </a:endParaRPr>
          </a:p>
          <a:p>
            <a:pPr algn="l"/>
            <a:r>
              <a:rPr lang="en-US" dirty="0">
                <a:solidFill>
                  <a:schemeClr val="tx1"/>
                </a:solidFill>
              </a:rPr>
              <a:t>Examples include, but are not limited to- </a:t>
            </a:r>
          </a:p>
          <a:p>
            <a:pPr algn="l"/>
            <a:endParaRPr lang="en-US" sz="1400" dirty="0">
              <a:solidFill>
                <a:schemeClr val="tx1"/>
              </a:solidFill>
            </a:endParaRPr>
          </a:p>
          <a:p>
            <a:pPr marL="457200" indent="-457200" algn="l">
              <a:buFont typeface="Arial" pitchFamily="34" charset="0"/>
              <a:buChar char="•"/>
            </a:pPr>
            <a:r>
              <a:rPr lang="en-US" dirty="0">
                <a:solidFill>
                  <a:schemeClr val="tx1"/>
                </a:solidFill>
              </a:rPr>
              <a:t>milk into cheese </a:t>
            </a:r>
          </a:p>
          <a:p>
            <a:pPr marL="457200" indent="-457200" algn="l">
              <a:buFont typeface="Arial" pitchFamily="34" charset="0"/>
              <a:buChar char="•"/>
            </a:pPr>
            <a:r>
              <a:rPr lang="en-US" dirty="0">
                <a:solidFill>
                  <a:schemeClr val="tx1"/>
                </a:solidFill>
              </a:rPr>
              <a:t>wheat into flour </a:t>
            </a:r>
          </a:p>
          <a:p>
            <a:pPr marL="457200" indent="-457200" algn="l">
              <a:buFont typeface="Arial" pitchFamily="34" charset="0"/>
              <a:buChar char="•"/>
            </a:pPr>
            <a:r>
              <a:rPr lang="en-US" dirty="0">
                <a:solidFill>
                  <a:schemeClr val="tx1"/>
                </a:solidFill>
              </a:rPr>
              <a:t>wool into clothing or rugs </a:t>
            </a:r>
          </a:p>
          <a:p>
            <a:pPr marL="457200" indent="-457200" algn="l">
              <a:buFont typeface="Arial" pitchFamily="34" charset="0"/>
              <a:buChar char="•"/>
            </a:pPr>
            <a:r>
              <a:rPr lang="en-US" dirty="0">
                <a:solidFill>
                  <a:schemeClr val="tx1"/>
                </a:solidFill>
              </a:rPr>
              <a:t>corn into E-85 ethanol </a:t>
            </a:r>
          </a:p>
          <a:p>
            <a:pPr marL="457200" indent="-457200" algn="l">
              <a:buFont typeface="Arial" pitchFamily="34" charset="0"/>
              <a:buChar char="•"/>
            </a:pPr>
            <a:r>
              <a:rPr lang="en-US" dirty="0">
                <a:solidFill>
                  <a:schemeClr val="tx1"/>
                </a:solidFill>
              </a:rPr>
              <a:t>livestock into packaged meat</a:t>
            </a:r>
          </a:p>
          <a:p>
            <a:endParaRPr lang="en-US" sz="2800" b="1" dirty="0"/>
          </a:p>
        </p:txBody>
      </p:sp>
      <p:sp>
        <p:nvSpPr>
          <p:cNvPr id="10" name="Bent Arrow 8">
            <a:extLst>
              <a:ext uri="{FF2B5EF4-FFF2-40B4-BE49-F238E27FC236}">
                <a16:creationId xmlns:a16="http://schemas.microsoft.com/office/drawing/2014/main" xmlns="" id="{532962B7-207D-4EBB-9E7A-6199A714AABF}"/>
              </a:ext>
            </a:extLst>
          </p:cNvPr>
          <p:cNvSpPr/>
          <p:nvPr/>
        </p:nvSpPr>
        <p:spPr>
          <a:xfrm>
            <a:off x="4924425" y="3962400"/>
            <a:ext cx="1781175" cy="838200"/>
          </a:xfrm>
          <a:prstGeom prst="ben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xmlns="" id="{3B35CA59-7CA1-48BF-82AE-749CBA88505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705600" y="3749767"/>
            <a:ext cx="2200785" cy="1595735"/>
          </a:xfrm>
          <a:prstGeom prst="rect">
            <a:avLst/>
          </a:prstGeom>
          <a:ln w="88900" cap="sq" cmpd="thickThin">
            <a:noFill/>
            <a:prstDash val="solid"/>
            <a:miter lim="800000"/>
          </a:ln>
          <a:effectLst>
            <a:innerShdw blurRad="76200">
              <a:srgbClr val="000000"/>
            </a:innerShdw>
          </a:effectLst>
        </p:spPr>
      </p:pic>
      <p:pic>
        <p:nvPicPr>
          <p:cNvPr id="12" name="Picture 11">
            <a:extLst>
              <a:ext uri="{FF2B5EF4-FFF2-40B4-BE49-F238E27FC236}">
                <a16:creationId xmlns:a16="http://schemas.microsoft.com/office/drawing/2014/main" xmlns="" id="{53D47DC2-38AC-47AF-8A31-4D8483B96B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4800600"/>
            <a:ext cx="1828800" cy="1828800"/>
          </a:xfrm>
          <a:prstGeom prst="rect">
            <a:avLst/>
          </a:prstGeom>
        </p:spPr>
      </p:pic>
      <p:sp>
        <p:nvSpPr>
          <p:cNvPr id="13" name="TextBox 12">
            <a:extLst>
              <a:ext uri="{FF2B5EF4-FFF2-40B4-BE49-F238E27FC236}">
                <a16:creationId xmlns:a16="http://schemas.microsoft.com/office/drawing/2014/main" xmlns="" id="{B60DEAFD-2432-4B12-8302-36B15CD5E490}"/>
              </a:ext>
            </a:extLst>
          </p:cNvPr>
          <p:cNvSpPr txBox="1"/>
          <p:nvPr/>
        </p:nvSpPr>
        <p:spPr>
          <a:xfrm>
            <a:off x="6991921" y="5351253"/>
            <a:ext cx="1417376" cy="246221"/>
          </a:xfrm>
          <a:prstGeom prst="rect">
            <a:avLst/>
          </a:prstGeom>
          <a:noFill/>
        </p:spPr>
        <p:txBody>
          <a:bodyPr wrap="none" rtlCol="0">
            <a:spAutoFit/>
          </a:bodyPr>
          <a:lstStyle/>
          <a:p>
            <a:r>
              <a:rPr lang="en-US" sz="1000" dirty="0"/>
              <a:t>Uncle John’s Hard Cider</a:t>
            </a:r>
          </a:p>
        </p:txBody>
      </p:sp>
    </p:spTree>
    <p:extLst>
      <p:ext uri="{BB962C8B-B14F-4D97-AF65-F5344CB8AC3E}">
        <p14:creationId xmlns:p14="http://schemas.microsoft.com/office/powerpoint/2010/main" val="3427254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3635" y="1047652"/>
            <a:ext cx="7772400" cy="1470025"/>
          </a:xfrm>
        </p:spPr>
        <p:txBody>
          <a:bodyPr>
            <a:normAutofit fontScale="90000"/>
          </a:bodyPr>
          <a:lstStyle/>
          <a:p>
            <a:r>
              <a:rPr lang="en-US" sz="3200" b="1" dirty="0"/>
              <a:t>Produced in a manner that enhances the value of the agricultural commodity</a:t>
            </a:r>
            <a:br>
              <a:rPr lang="en-US" sz="3200" b="1" dirty="0"/>
            </a:br>
            <a:endParaRPr lang="en-US" sz="3200" dirty="0"/>
          </a:p>
        </p:txBody>
      </p:sp>
      <p:sp>
        <p:nvSpPr>
          <p:cNvPr id="3" name="Content Placeholder 2"/>
          <p:cNvSpPr>
            <a:spLocks noGrp="1"/>
          </p:cNvSpPr>
          <p:nvPr>
            <p:ph type="subTitle" idx="1"/>
          </p:nvPr>
        </p:nvSpPr>
        <p:spPr>
          <a:xfrm>
            <a:off x="563135" y="2209800"/>
            <a:ext cx="8153400" cy="3984960"/>
          </a:xfrm>
        </p:spPr>
        <p:txBody>
          <a:bodyPr>
            <a:normAutofit fontScale="25000" lnSpcReduction="20000"/>
          </a:bodyPr>
          <a:lstStyle/>
          <a:p>
            <a:pPr marL="0" indent="0" algn="ctr">
              <a:buNone/>
            </a:pPr>
            <a:endParaRPr lang="en-US" sz="1600" b="1" dirty="0"/>
          </a:p>
          <a:p>
            <a:pPr marL="0" indent="0" algn="ctr">
              <a:buNone/>
            </a:pPr>
            <a:endParaRPr lang="en-US" sz="1400" b="1" dirty="0"/>
          </a:p>
          <a:p>
            <a:pPr marL="457200" indent="-457200" algn="l">
              <a:buClr>
                <a:schemeClr val="accent6">
                  <a:lumMod val="75000"/>
                </a:schemeClr>
              </a:buClr>
              <a:buFont typeface="Arial" pitchFamily="34" charset="0"/>
              <a:buChar char="•"/>
            </a:pPr>
            <a:r>
              <a:rPr lang="en-US" sz="9600" dirty="0">
                <a:solidFill>
                  <a:schemeClr val="tx1"/>
                </a:solidFill>
              </a:rPr>
              <a:t>The value-added product results from the use of a recognizably coherent set of agricultural production practices in the growing of the raw agricultural commodity, such that a differentiated market identity is created for the resulting product.</a:t>
            </a:r>
          </a:p>
          <a:p>
            <a:pPr algn="l">
              <a:buClr>
                <a:schemeClr val="accent6">
                  <a:lumMod val="75000"/>
                </a:schemeClr>
              </a:buClr>
            </a:pPr>
            <a:endParaRPr lang="en-US" sz="4000" dirty="0">
              <a:solidFill>
                <a:schemeClr val="tx1"/>
              </a:solidFill>
            </a:endParaRPr>
          </a:p>
          <a:p>
            <a:pPr marL="457200" indent="-457200" algn="l">
              <a:buClr>
                <a:schemeClr val="accent6">
                  <a:lumMod val="75000"/>
                </a:schemeClr>
              </a:buClr>
              <a:buFont typeface="Arial" pitchFamily="34" charset="0"/>
              <a:buChar char="•"/>
            </a:pPr>
            <a:r>
              <a:rPr lang="en-US" sz="9600" dirty="0">
                <a:solidFill>
                  <a:schemeClr val="tx1"/>
                </a:solidFill>
              </a:rPr>
              <a:t>Nonstandard production method that adds value per unit of production over a standard production method, and demonstrates this by a quantifiable comparison with products produced in the standard manner.</a:t>
            </a:r>
          </a:p>
          <a:p>
            <a:pPr algn="l"/>
            <a:endParaRPr lang="en-US" sz="4200" dirty="0">
              <a:solidFill>
                <a:schemeClr val="tx1"/>
              </a:solidFill>
            </a:endParaRPr>
          </a:p>
          <a:p>
            <a:pPr algn="l"/>
            <a:r>
              <a:rPr lang="en-US" sz="6400" dirty="0">
                <a:solidFill>
                  <a:schemeClr val="tx1"/>
                </a:solidFill>
              </a:rPr>
              <a:t>Examples include, but are not limited to-</a:t>
            </a:r>
          </a:p>
          <a:p>
            <a:pPr marL="457200" indent="-457200" algn="l">
              <a:buFont typeface="Arial" pitchFamily="34" charset="0"/>
              <a:buChar char="•"/>
            </a:pPr>
            <a:r>
              <a:rPr lang="en-US" sz="6400" dirty="0">
                <a:solidFill>
                  <a:schemeClr val="tx1"/>
                </a:solidFill>
              </a:rPr>
              <a:t>organic carrots, </a:t>
            </a:r>
          </a:p>
          <a:p>
            <a:pPr marL="457200" indent="-457200" algn="l">
              <a:buFont typeface="Arial" pitchFamily="34" charset="0"/>
              <a:buChar char="•"/>
            </a:pPr>
            <a:r>
              <a:rPr lang="en-US" sz="6400" dirty="0">
                <a:solidFill>
                  <a:schemeClr val="tx1"/>
                </a:solidFill>
              </a:rPr>
              <a:t>eggs produced from free-range chickens. </a:t>
            </a:r>
          </a:p>
          <a:p>
            <a:endParaRPr lang="en-US" sz="32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5190020"/>
            <a:ext cx="990600" cy="990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5190020"/>
            <a:ext cx="937260" cy="914260"/>
          </a:xfrm>
          <a:prstGeom prst="rect">
            <a:avLst/>
          </a:prstGeom>
        </p:spPr>
      </p:pic>
    </p:spTree>
    <p:extLst>
      <p:ext uri="{BB962C8B-B14F-4D97-AF65-F5344CB8AC3E}">
        <p14:creationId xmlns:p14="http://schemas.microsoft.com/office/powerpoint/2010/main" val="1094077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479304"/>
            <a:ext cx="5181600" cy="882896"/>
          </a:xfrm>
        </p:spPr>
        <p:txBody>
          <a:bodyPr>
            <a:normAutofit fontScale="90000"/>
          </a:bodyPr>
          <a:lstStyle/>
          <a:p>
            <a:r>
              <a:rPr lang="en-US" sz="3200" b="1" dirty="0"/>
              <a:t>Physical Segregation</a:t>
            </a:r>
            <a:br>
              <a:rPr lang="en-US" sz="3200" b="1" dirty="0"/>
            </a:br>
            <a:endParaRPr lang="en-US" sz="3200" dirty="0"/>
          </a:p>
        </p:txBody>
      </p:sp>
      <p:sp>
        <p:nvSpPr>
          <p:cNvPr id="3" name="Content Placeholder 2"/>
          <p:cNvSpPr>
            <a:spLocks noGrp="1"/>
          </p:cNvSpPr>
          <p:nvPr>
            <p:ph type="subTitle" idx="1"/>
          </p:nvPr>
        </p:nvSpPr>
        <p:spPr>
          <a:xfrm>
            <a:off x="3048000" y="2057400"/>
            <a:ext cx="5257800" cy="4572000"/>
          </a:xfrm>
        </p:spPr>
        <p:txBody>
          <a:bodyPr>
            <a:normAutofit fontScale="40000" lnSpcReduction="20000"/>
          </a:bodyPr>
          <a:lstStyle/>
          <a:p>
            <a:pPr marL="0" indent="0" algn="ctr">
              <a:buNone/>
            </a:pPr>
            <a:endParaRPr lang="en-US" sz="1600" b="1" dirty="0"/>
          </a:p>
          <a:p>
            <a:pPr marL="0" indent="0" algn="ctr">
              <a:buNone/>
            </a:pPr>
            <a:endParaRPr lang="en-US" sz="1600" b="1" dirty="0"/>
          </a:p>
          <a:p>
            <a:pPr algn="just"/>
            <a:r>
              <a:rPr lang="en-US" sz="6000" dirty="0">
                <a:solidFill>
                  <a:schemeClr val="tx1"/>
                </a:solidFill>
              </a:rPr>
              <a:t>Value-added product results from physically separating (i.e. distance or structure) the agricultural commodity from other varieties of the same commodity on the same farm during production and harvesting, with continued separation during the processing and marketing of the value-added product.</a:t>
            </a:r>
          </a:p>
          <a:p>
            <a:pPr marL="0" indent="0" algn="just">
              <a:buNone/>
            </a:pPr>
            <a:endParaRPr lang="en-US" sz="2500" dirty="0">
              <a:solidFill>
                <a:schemeClr val="tx1"/>
              </a:solidFill>
            </a:endParaRPr>
          </a:p>
          <a:p>
            <a:pPr algn="just"/>
            <a:r>
              <a:rPr lang="en-US" sz="5000" dirty="0">
                <a:solidFill>
                  <a:schemeClr val="tx1"/>
                </a:solidFill>
              </a:rPr>
              <a:t>Example: GMO corn separated from non-GMO corn on the farm during production and harvesting, with continued separation through marketing.</a:t>
            </a:r>
          </a:p>
          <a:p>
            <a:pPr marL="0" indent="0" algn="ctr">
              <a:buNone/>
            </a:pPr>
            <a:endParaRPr lang="en-US" sz="3200" b="1" dirty="0"/>
          </a:p>
          <a:p>
            <a:pPr marL="0" indent="0" algn="ctr">
              <a:buNone/>
            </a:pPr>
            <a:endParaRPr lang="en-US" sz="32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252" y="2438400"/>
            <a:ext cx="2585288" cy="1813560"/>
          </a:xfrm>
          <a:prstGeom prst="rect">
            <a:avLst/>
          </a:prstGeom>
        </p:spPr>
      </p:pic>
    </p:spTree>
    <p:extLst>
      <p:ext uri="{BB962C8B-B14F-4D97-AF65-F5344CB8AC3E}">
        <p14:creationId xmlns:p14="http://schemas.microsoft.com/office/powerpoint/2010/main" val="2069031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909935"/>
          </a:xfrm>
        </p:spPr>
        <p:txBody>
          <a:bodyPr>
            <a:normAutofit fontScale="90000"/>
          </a:bodyPr>
          <a:lstStyle/>
          <a:p>
            <a:r>
              <a:rPr lang="en-US" sz="3200" b="1" dirty="0"/>
              <a:t>Farm- or Ranch-Based Renewable Energy</a:t>
            </a:r>
            <a:br>
              <a:rPr lang="en-US" sz="3200" b="1" dirty="0"/>
            </a:br>
            <a:endParaRPr lang="en-US" sz="3200" dirty="0"/>
          </a:p>
        </p:txBody>
      </p:sp>
      <p:sp>
        <p:nvSpPr>
          <p:cNvPr id="3" name="Content Placeholder 2"/>
          <p:cNvSpPr>
            <a:spLocks noGrp="1"/>
          </p:cNvSpPr>
          <p:nvPr>
            <p:ph type="subTitle" idx="1"/>
          </p:nvPr>
        </p:nvSpPr>
        <p:spPr>
          <a:xfrm>
            <a:off x="990600" y="1752600"/>
            <a:ext cx="7162800" cy="4191000"/>
          </a:xfrm>
        </p:spPr>
        <p:txBody>
          <a:bodyPr>
            <a:normAutofit fontScale="70000" lnSpcReduction="20000"/>
          </a:bodyPr>
          <a:lstStyle/>
          <a:p>
            <a:pPr marL="0" indent="0" algn="ctr">
              <a:buNone/>
            </a:pPr>
            <a:endParaRPr lang="en-US" sz="1200" dirty="0"/>
          </a:p>
          <a:p>
            <a:pPr algn="l"/>
            <a:r>
              <a:rPr lang="en-US" sz="3400" dirty="0">
                <a:solidFill>
                  <a:schemeClr val="tx1"/>
                </a:solidFill>
              </a:rPr>
              <a:t>An agricultural commodity that is used to generate renewable energy on a farm or ranch owned or leased by the independent producer applicant that produces the agricultural commodity. </a:t>
            </a:r>
          </a:p>
          <a:p>
            <a:pPr algn="l"/>
            <a:endParaRPr lang="en-US" sz="1100" dirty="0">
              <a:solidFill>
                <a:schemeClr val="tx1"/>
              </a:solidFill>
            </a:endParaRPr>
          </a:p>
          <a:p>
            <a:pPr algn="l"/>
            <a:endParaRPr lang="en-US" sz="1100" dirty="0">
              <a:solidFill>
                <a:schemeClr val="tx1"/>
              </a:solidFill>
            </a:endParaRPr>
          </a:p>
          <a:p>
            <a:pPr algn="l"/>
            <a:r>
              <a:rPr lang="en-US" sz="2900" dirty="0">
                <a:solidFill>
                  <a:schemeClr val="tx1"/>
                </a:solidFill>
              </a:rPr>
              <a:t>Examples include, but are not limited to-</a:t>
            </a:r>
          </a:p>
          <a:p>
            <a:pPr marL="457200" indent="-457200" algn="l">
              <a:buFont typeface="Arial" pitchFamily="34" charset="0"/>
              <a:buChar char="•"/>
            </a:pPr>
            <a:r>
              <a:rPr lang="en-US" sz="2900" dirty="0">
                <a:solidFill>
                  <a:schemeClr val="tx1"/>
                </a:solidFill>
              </a:rPr>
              <a:t>dairy manure into methane and </a:t>
            </a:r>
          </a:p>
          <a:p>
            <a:pPr algn="l"/>
            <a:r>
              <a:rPr lang="en-US" sz="2900" dirty="0">
                <a:solidFill>
                  <a:schemeClr val="tx1"/>
                </a:solidFill>
              </a:rPr>
              <a:t>       electricity generated on the farm</a:t>
            </a:r>
          </a:p>
          <a:p>
            <a:pPr marL="457200" indent="-457200" algn="l">
              <a:buFont typeface="Arial" pitchFamily="34" charset="0"/>
              <a:buChar char="•"/>
            </a:pPr>
            <a:r>
              <a:rPr lang="en-US" sz="2900" dirty="0">
                <a:solidFill>
                  <a:schemeClr val="tx1"/>
                </a:solidFill>
              </a:rPr>
              <a:t>corn into biodiesel generated on the</a:t>
            </a:r>
          </a:p>
          <a:p>
            <a:pPr algn="l"/>
            <a:r>
              <a:rPr lang="en-US" sz="2900" dirty="0">
                <a:solidFill>
                  <a:schemeClr val="tx1"/>
                </a:solidFill>
              </a:rPr>
              <a:t>        farm. </a:t>
            </a:r>
          </a:p>
          <a:p>
            <a:pPr algn="l"/>
            <a:endParaRPr lang="en-US" sz="1400" dirty="0">
              <a:solidFill>
                <a:schemeClr val="tx1"/>
              </a:solidFill>
            </a:endParaRPr>
          </a:p>
          <a:p>
            <a:pPr algn="l"/>
            <a:r>
              <a:rPr lang="en-US" sz="2900" dirty="0">
                <a:solidFill>
                  <a:schemeClr val="tx1"/>
                </a:solidFill>
              </a:rPr>
              <a:t>Generation of energy from wind, solar, </a:t>
            </a:r>
          </a:p>
          <a:p>
            <a:pPr algn="l"/>
            <a:r>
              <a:rPr lang="en-US" sz="2900" dirty="0">
                <a:solidFill>
                  <a:schemeClr val="tx1"/>
                </a:solidFill>
              </a:rPr>
              <a:t>geothermal or hydro sources are not eligible.</a:t>
            </a:r>
          </a:p>
          <a:p>
            <a:endParaRPr lang="en-US" sz="1100" dirty="0"/>
          </a:p>
          <a:p>
            <a:pPr algn="ctr"/>
            <a:endParaRPr lang="en-US" sz="3200" dirty="0"/>
          </a:p>
        </p:txBody>
      </p:sp>
      <p:pic>
        <p:nvPicPr>
          <p:cNvPr id="6" name="Picture 5" descr="Scenic View Dairy - Freeport (Field Visit 7-17-08) 001">
            <a:extLst>
              <a:ext uri="{FF2B5EF4-FFF2-40B4-BE49-F238E27FC236}">
                <a16:creationId xmlns:a16="http://schemas.microsoft.com/office/drawing/2014/main" xmlns="" id="{3CF0AEC5-B1A7-427E-B191-ABAA2505953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106493"/>
            <a:ext cx="3263240" cy="1867249"/>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xmlns="" id="{614C4E06-7B52-43FD-8CD4-BD70D1F66BD7}"/>
              </a:ext>
            </a:extLst>
          </p:cNvPr>
          <p:cNvSpPr txBox="1"/>
          <p:nvPr/>
        </p:nvSpPr>
        <p:spPr>
          <a:xfrm>
            <a:off x="6329984" y="4974482"/>
            <a:ext cx="1576072" cy="246221"/>
          </a:xfrm>
          <a:prstGeom prst="rect">
            <a:avLst/>
          </a:prstGeom>
          <a:noFill/>
        </p:spPr>
        <p:txBody>
          <a:bodyPr wrap="none" rtlCol="0">
            <a:spAutoFit/>
          </a:bodyPr>
          <a:lstStyle/>
          <a:p>
            <a:r>
              <a:rPr lang="en-US" sz="1000" dirty="0"/>
              <a:t>Scenic View Dairy Digester </a:t>
            </a:r>
          </a:p>
        </p:txBody>
      </p:sp>
    </p:spTree>
    <p:extLst>
      <p:ext uri="{BB962C8B-B14F-4D97-AF65-F5344CB8AC3E}">
        <p14:creationId xmlns:p14="http://schemas.microsoft.com/office/powerpoint/2010/main" val="349883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361" y="1476584"/>
            <a:ext cx="7772400" cy="1293169"/>
          </a:xfrm>
        </p:spPr>
        <p:txBody>
          <a:bodyPr>
            <a:normAutofit fontScale="90000"/>
          </a:bodyPr>
          <a:lstStyle/>
          <a:p>
            <a:pPr algn="l"/>
            <a:r>
              <a:rPr lang="en-US" sz="3600" b="1" dirty="0"/>
              <a:t>Locally-Produced Agricultural </a:t>
            </a:r>
            <a:br>
              <a:rPr lang="en-US" sz="3600" b="1" dirty="0"/>
            </a:br>
            <a:r>
              <a:rPr lang="en-US" sz="3600" b="1" dirty="0"/>
              <a:t>Food Product</a:t>
            </a:r>
            <a:r>
              <a:rPr lang="en-US" sz="2800" b="1" dirty="0"/>
              <a:t/>
            </a:r>
            <a:br>
              <a:rPr lang="en-US" sz="2800" b="1" dirty="0"/>
            </a:br>
            <a:endParaRPr lang="en-US" sz="2800" dirty="0"/>
          </a:p>
        </p:txBody>
      </p:sp>
      <p:sp>
        <p:nvSpPr>
          <p:cNvPr id="3" name="Content Placeholder 2"/>
          <p:cNvSpPr>
            <a:spLocks noGrp="1"/>
          </p:cNvSpPr>
          <p:nvPr>
            <p:ph type="subTitle" idx="1"/>
          </p:nvPr>
        </p:nvSpPr>
        <p:spPr>
          <a:xfrm>
            <a:off x="774242" y="2590800"/>
            <a:ext cx="7239000" cy="3505200"/>
          </a:xfrm>
        </p:spPr>
        <p:txBody>
          <a:bodyPr>
            <a:normAutofit fontScale="62500" lnSpcReduction="20000"/>
          </a:bodyPr>
          <a:lstStyle/>
          <a:p>
            <a:pPr marL="0" indent="0" algn="ctr">
              <a:buNone/>
            </a:pPr>
            <a:endParaRPr lang="en-US" sz="3200" b="1" dirty="0"/>
          </a:p>
          <a:p>
            <a:pPr algn="l"/>
            <a:r>
              <a:rPr lang="en-US" sz="4400" dirty="0">
                <a:solidFill>
                  <a:schemeClr val="tx1"/>
                </a:solidFill>
              </a:rPr>
              <a:t>Any agricultural food product that is marketed and distributed within 400 miles of the product’s origin or within the State in which the product is produced.</a:t>
            </a:r>
          </a:p>
          <a:p>
            <a:pPr algn="l"/>
            <a:endParaRPr lang="en-US" sz="1800" dirty="0">
              <a:solidFill>
                <a:schemeClr val="tx1"/>
              </a:solidFill>
            </a:endParaRPr>
          </a:p>
          <a:p>
            <a:pPr algn="l"/>
            <a:endParaRPr lang="en-US" sz="1300" dirty="0">
              <a:solidFill>
                <a:schemeClr val="tx1"/>
              </a:solidFill>
            </a:endParaRPr>
          </a:p>
          <a:p>
            <a:pPr algn="l"/>
            <a:r>
              <a:rPr lang="en-US" dirty="0">
                <a:solidFill>
                  <a:schemeClr val="tx1"/>
                </a:solidFill>
              </a:rPr>
              <a:t>Examples include, but are not limited to-</a:t>
            </a:r>
          </a:p>
          <a:p>
            <a:pPr marL="457200" indent="-457200" algn="l">
              <a:buFont typeface="Arial" pitchFamily="34" charset="0"/>
              <a:buChar char="•"/>
            </a:pPr>
            <a:r>
              <a:rPr lang="en-US" dirty="0">
                <a:solidFill>
                  <a:schemeClr val="tx1"/>
                </a:solidFill>
              </a:rPr>
              <a:t>specific local grapes with characteristics attributable to the growing area sold to a winery that will produce a local wine;</a:t>
            </a:r>
          </a:p>
          <a:p>
            <a:pPr marL="457200" indent="-457200" algn="l">
              <a:buFont typeface="Arial" pitchFamily="34" charset="0"/>
              <a:buChar char="•"/>
            </a:pPr>
            <a:r>
              <a:rPr lang="en-US" dirty="0">
                <a:solidFill>
                  <a:schemeClr val="tx1"/>
                </a:solidFill>
              </a:rPr>
              <a:t> local sweet corn advertised and sold at a premium as a fresher locally-produced alternative to non-local produce.</a:t>
            </a:r>
          </a:p>
          <a:p>
            <a:endParaRPr lang="en-US" sz="3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842" y="1612989"/>
            <a:ext cx="1470660" cy="1156764"/>
          </a:xfrm>
          <a:prstGeom prst="rect">
            <a:avLst/>
          </a:prstGeom>
        </p:spPr>
      </p:pic>
    </p:spTree>
    <p:extLst>
      <p:ext uri="{BB962C8B-B14F-4D97-AF65-F5344CB8AC3E}">
        <p14:creationId xmlns:p14="http://schemas.microsoft.com/office/powerpoint/2010/main" val="4029497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447800"/>
            <a:ext cx="7924800" cy="3733800"/>
          </a:xfrm>
        </p:spPr>
        <p:txBody>
          <a:bodyPr>
            <a:normAutofit/>
          </a:bodyPr>
          <a:lstStyle/>
          <a:p>
            <a:r>
              <a:rPr lang="en-US" sz="4000" b="1" dirty="0">
                <a:solidFill>
                  <a:schemeClr val="tx1"/>
                </a:solidFill>
              </a:rPr>
              <a:t>All applicants must demonstrate Increase of Customer Base:</a:t>
            </a:r>
          </a:p>
          <a:p>
            <a:endParaRPr lang="en-US" sz="900" b="1" dirty="0">
              <a:solidFill>
                <a:schemeClr val="tx1"/>
              </a:solidFill>
            </a:endParaRPr>
          </a:p>
          <a:p>
            <a:pPr marL="457200" indent="-457200" algn="l">
              <a:buFont typeface="Wingdings" panose="05000000000000000000" pitchFamily="2" charset="2"/>
              <a:buChar char="Ø"/>
            </a:pPr>
            <a:r>
              <a:rPr lang="en-US" sz="2800" dirty="0">
                <a:solidFill>
                  <a:schemeClr val="tx1"/>
                </a:solidFill>
              </a:rPr>
              <a:t>Include baseline of current customers for the commodity or value-added product</a:t>
            </a:r>
          </a:p>
          <a:p>
            <a:pPr marL="457200" indent="-457200" algn="l">
              <a:buFont typeface="Wingdings" panose="05000000000000000000" pitchFamily="2" charset="2"/>
              <a:buChar char="Ø"/>
            </a:pPr>
            <a:r>
              <a:rPr lang="en-US" sz="2800" dirty="0">
                <a:solidFill>
                  <a:schemeClr val="tx1"/>
                </a:solidFill>
              </a:rPr>
              <a:t>Increase in customer base – include estimated number of customers that will result from project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724400"/>
            <a:ext cx="2933466" cy="1547427"/>
          </a:xfrm>
          <a:prstGeom prst="rect">
            <a:avLst/>
          </a:prstGeom>
        </p:spPr>
      </p:pic>
    </p:spTree>
    <p:extLst>
      <p:ext uri="{BB962C8B-B14F-4D97-AF65-F5344CB8AC3E}">
        <p14:creationId xmlns:p14="http://schemas.microsoft.com/office/powerpoint/2010/main" val="1246668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828800"/>
            <a:ext cx="5486400" cy="4838700"/>
          </a:xfrm>
        </p:spPr>
        <p:txBody>
          <a:bodyPr>
            <a:normAutofit/>
          </a:bodyPr>
          <a:lstStyle/>
          <a:p>
            <a:pPr marL="457200" indent="-457200" algn="l">
              <a:lnSpc>
                <a:spcPct val="110000"/>
              </a:lnSpc>
              <a:spcBef>
                <a:spcPts val="0"/>
              </a:spcBef>
              <a:buFont typeface="Wingdings" panose="05000000000000000000" pitchFamily="2" charset="2"/>
              <a:buChar char="Ø"/>
            </a:pPr>
            <a:r>
              <a:rPr lang="en-US" sz="2800" dirty="0">
                <a:solidFill>
                  <a:schemeClr val="tx1"/>
                </a:solidFill>
              </a:rPr>
              <a:t>Include a baseline of current revenues from the sale of the agricultural commodity or value-added product, AND</a:t>
            </a:r>
          </a:p>
          <a:p>
            <a:pPr algn="l">
              <a:lnSpc>
                <a:spcPct val="110000"/>
              </a:lnSpc>
              <a:spcBef>
                <a:spcPts val="0"/>
              </a:spcBef>
            </a:pPr>
            <a:endParaRPr lang="en-US" sz="2800" dirty="0">
              <a:solidFill>
                <a:schemeClr val="tx1"/>
              </a:solidFill>
            </a:endParaRPr>
          </a:p>
          <a:p>
            <a:pPr marL="457200" indent="-457200" algn="l">
              <a:lnSpc>
                <a:spcPct val="110000"/>
              </a:lnSpc>
              <a:spcBef>
                <a:spcPts val="0"/>
              </a:spcBef>
              <a:buFont typeface="Wingdings" panose="05000000000000000000" pitchFamily="2" charset="2"/>
              <a:buChar char="Ø"/>
            </a:pPr>
            <a:r>
              <a:rPr lang="en-US" sz="2800" dirty="0">
                <a:solidFill>
                  <a:schemeClr val="tx1"/>
                </a:solidFill>
              </a:rPr>
              <a:t>Include an estimated target of increased revenues that will result from the project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815" y="1795732"/>
            <a:ext cx="3000375" cy="3810000"/>
          </a:xfrm>
          <a:prstGeom prst="rect">
            <a:avLst/>
          </a:prstGeom>
        </p:spPr>
      </p:pic>
      <p:sp>
        <p:nvSpPr>
          <p:cNvPr id="4" name="TextBox 3"/>
          <p:cNvSpPr txBox="1"/>
          <p:nvPr/>
        </p:nvSpPr>
        <p:spPr>
          <a:xfrm>
            <a:off x="304800" y="821925"/>
            <a:ext cx="9067800" cy="1378839"/>
          </a:xfrm>
          <a:prstGeom prst="rect">
            <a:avLst/>
          </a:prstGeom>
          <a:noFill/>
        </p:spPr>
        <p:txBody>
          <a:bodyPr wrap="square" rtlCol="0">
            <a:spAutoFit/>
          </a:bodyPr>
          <a:lstStyle/>
          <a:p>
            <a:pPr>
              <a:lnSpc>
                <a:spcPct val="110000"/>
              </a:lnSpc>
              <a:spcBef>
                <a:spcPts val="0"/>
              </a:spcBef>
            </a:pPr>
            <a:r>
              <a:rPr lang="en-US" sz="3200" b="1" dirty="0"/>
              <a:t>All applicants must demonstrate a greater portion of revenue returned to producers</a:t>
            </a:r>
          </a:p>
          <a:p>
            <a:pPr>
              <a:lnSpc>
                <a:spcPct val="110000"/>
              </a:lnSpc>
              <a:spcBef>
                <a:spcPts val="0"/>
              </a:spcBef>
            </a:pPr>
            <a:r>
              <a:rPr lang="en-US" sz="1200" b="1" dirty="0"/>
              <a:t> </a:t>
            </a:r>
          </a:p>
        </p:txBody>
      </p:sp>
    </p:spTree>
    <p:extLst>
      <p:ext uri="{BB962C8B-B14F-4D97-AF65-F5344CB8AC3E}">
        <p14:creationId xmlns:p14="http://schemas.microsoft.com/office/powerpoint/2010/main" val="4031507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2600" y="1447800"/>
            <a:ext cx="8229600" cy="4832092"/>
          </a:xfrm>
          <a:prstGeom prst="rect">
            <a:avLst/>
          </a:prstGeom>
          <a:noFill/>
        </p:spPr>
        <p:txBody>
          <a:bodyPr wrap="square" rtlCol="0">
            <a:spAutoFit/>
          </a:bodyPr>
          <a:lstStyle/>
          <a:p>
            <a:pPr algn="ctr"/>
            <a:r>
              <a:rPr lang="en-US" sz="4000" b="1" dirty="0">
                <a:solidFill>
                  <a:prstClr val="black"/>
                </a:solidFill>
              </a:rPr>
              <a:t>Examples of Eligible Uses of Funds</a:t>
            </a:r>
          </a:p>
          <a:p>
            <a:pPr algn="ctr"/>
            <a:r>
              <a:rPr lang="en-US" sz="4000" b="1" dirty="0">
                <a:solidFill>
                  <a:prstClr val="black"/>
                </a:solidFill>
              </a:rPr>
              <a:t>Planning Grants</a:t>
            </a:r>
          </a:p>
          <a:p>
            <a:pPr algn="ctr"/>
            <a:endParaRPr lang="en-US" sz="800" dirty="0">
              <a:solidFill>
                <a:prstClr val="black"/>
              </a:solidFill>
            </a:endParaRPr>
          </a:p>
          <a:p>
            <a:pPr marL="457200" indent="-457200" algn="ctr">
              <a:buFont typeface="Arial" panose="020B0604020202020204" pitchFamily="34" charset="0"/>
              <a:buChar char="•"/>
            </a:pPr>
            <a:endParaRPr lang="en-US" sz="2800" dirty="0">
              <a:solidFill>
                <a:prstClr val="black"/>
              </a:solidFill>
            </a:endParaRPr>
          </a:p>
          <a:p>
            <a:pPr algn="ctr"/>
            <a:r>
              <a:rPr lang="en-US" sz="2800" dirty="0">
                <a:solidFill>
                  <a:prstClr val="black"/>
                </a:solidFill>
              </a:rPr>
              <a:t>Pay for a Qualified Consultant to conduct and develop a Feasibility Study, Business Plan, and/or Marketing Plan associated with the processing and/or marketing of a Value-added Agricultural Product</a:t>
            </a:r>
          </a:p>
          <a:p>
            <a:pPr algn="ctr"/>
            <a:endParaRPr lang="en-US" sz="2800" dirty="0">
              <a:solidFill>
                <a:prstClr val="black"/>
              </a:solidFill>
            </a:endParaRPr>
          </a:p>
          <a:p>
            <a:pPr algn="ctr"/>
            <a:endParaRPr lang="en-US" sz="2800" dirty="0">
              <a:solidFill>
                <a:prstClr val="black"/>
              </a:solidFill>
            </a:endParaRPr>
          </a:p>
          <a:p>
            <a:pPr marL="342900" indent="-342900">
              <a:buFont typeface="Arial" panose="020B0604020202020204" pitchFamily="34" charset="0"/>
              <a:buChar char="•"/>
            </a:pPr>
            <a:endParaRPr lang="en-US" sz="2400" dirty="0">
              <a:solidFill>
                <a:prstClr val="black"/>
              </a:solidFill>
            </a:endParaRPr>
          </a:p>
        </p:txBody>
      </p:sp>
    </p:spTree>
    <p:extLst>
      <p:ext uri="{BB962C8B-B14F-4D97-AF65-F5344CB8AC3E}">
        <p14:creationId xmlns:p14="http://schemas.microsoft.com/office/powerpoint/2010/main" val="2790205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14400" y="1066800"/>
            <a:ext cx="7467600" cy="4953000"/>
          </a:xfrm>
        </p:spPr>
        <p:txBody>
          <a:bodyPr>
            <a:normAutofit fontScale="92500" lnSpcReduction="20000"/>
          </a:bodyPr>
          <a:lstStyle/>
          <a:p>
            <a:pPr marL="0" indent="0" algn="ctr">
              <a:buNone/>
            </a:pPr>
            <a:endParaRPr lang="en-US" sz="900" b="1" dirty="0"/>
          </a:p>
          <a:p>
            <a:r>
              <a:rPr lang="en-US" sz="3600" b="1" dirty="0">
                <a:solidFill>
                  <a:schemeClr val="tx1"/>
                </a:solidFill>
              </a:rPr>
              <a:t>Variations on Working Capital Grants</a:t>
            </a:r>
          </a:p>
          <a:p>
            <a:endParaRPr lang="en-US" sz="1400" b="1" dirty="0">
              <a:solidFill>
                <a:schemeClr val="tx1"/>
              </a:solidFill>
            </a:endParaRPr>
          </a:p>
          <a:p>
            <a:endParaRPr lang="en-US" sz="1400" b="1" dirty="0">
              <a:solidFill>
                <a:schemeClr val="tx1"/>
              </a:solidFill>
            </a:endParaRPr>
          </a:p>
          <a:p>
            <a:pPr marL="514350" indent="-514350" algn="l">
              <a:buAutoNum type="arabicPeriod"/>
            </a:pPr>
            <a:r>
              <a:rPr lang="en-US" sz="3000" b="1" dirty="0">
                <a:solidFill>
                  <a:schemeClr val="tx1"/>
                </a:solidFill>
              </a:rPr>
              <a:t>Requests of $50,000 or more </a:t>
            </a:r>
          </a:p>
          <a:p>
            <a:pPr algn="l"/>
            <a:r>
              <a:rPr lang="en-US" sz="3000" b="1" dirty="0">
                <a:solidFill>
                  <a:schemeClr val="tx1"/>
                </a:solidFill>
              </a:rPr>
              <a:t>      (emerging market proposals)</a:t>
            </a:r>
          </a:p>
          <a:p>
            <a:pPr algn="l"/>
            <a:endParaRPr lang="en-US" sz="1200" b="1" dirty="0"/>
          </a:p>
          <a:p>
            <a:pPr marL="457200" indent="-457200" algn="l">
              <a:buFont typeface="Arial" pitchFamily="34" charset="0"/>
              <a:buChar char="•"/>
            </a:pPr>
            <a:r>
              <a:rPr lang="en-US" sz="3000" dirty="0">
                <a:solidFill>
                  <a:schemeClr val="tx1"/>
                </a:solidFill>
              </a:rPr>
              <a:t>All applicant types; but required for cooperatives, agricultural producer groups, and majority-controlled.</a:t>
            </a:r>
          </a:p>
          <a:p>
            <a:pPr algn="l"/>
            <a:endParaRPr lang="en-US" sz="1200" dirty="0">
              <a:solidFill>
                <a:schemeClr val="tx1"/>
              </a:solidFill>
            </a:endParaRPr>
          </a:p>
          <a:p>
            <a:pPr marL="457200" indent="-457200" algn="l">
              <a:buFont typeface="Arial" pitchFamily="34" charset="0"/>
              <a:buChar char="•"/>
            </a:pPr>
            <a:r>
              <a:rPr lang="en-US" sz="3000" dirty="0">
                <a:solidFill>
                  <a:schemeClr val="tx1"/>
                </a:solidFill>
              </a:rPr>
              <a:t>Must provide a third-party, project-specific feasibility study and a business plan related to the processing and/or marketing of the value-added product.  </a:t>
            </a:r>
          </a:p>
        </p:txBody>
      </p:sp>
    </p:spTree>
    <p:extLst>
      <p:ext uri="{BB962C8B-B14F-4D97-AF65-F5344CB8AC3E}">
        <p14:creationId xmlns:p14="http://schemas.microsoft.com/office/powerpoint/2010/main" val="3360863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838200" y="1066800"/>
            <a:ext cx="7741761" cy="4191000"/>
          </a:xfrm>
        </p:spPr>
        <p:txBody>
          <a:bodyPr>
            <a:normAutofit fontScale="25000" lnSpcReduction="20000"/>
          </a:bodyPr>
          <a:lstStyle/>
          <a:p>
            <a:pPr marL="0" indent="0" algn="ctr">
              <a:buNone/>
            </a:pPr>
            <a:endParaRPr lang="en-US" sz="900" b="1" dirty="0"/>
          </a:p>
          <a:p>
            <a:r>
              <a:rPr lang="en-US" sz="12400" b="1" dirty="0">
                <a:solidFill>
                  <a:schemeClr val="tx1"/>
                </a:solidFill>
              </a:rPr>
              <a:t>Variations on Working Capital Grants</a:t>
            </a:r>
          </a:p>
          <a:p>
            <a:endParaRPr lang="en-US" sz="4800" b="1" dirty="0">
              <a:solidFill>
                <a:schemeClr val="tx1"/>
              </a:solidFill>
            </a:endParaRPr>
          </a:p>
          <a:p>
            <a:endParaRPr lang="en-US" sz="3800" b="1" dirty="0">
              <a:solidFill>
                <a:schemeClr val="tx1"/>
              </a:solidFill>
            </a:endParaRPr>
          </a:p>
          <a:p>
            <a:pPr algn="l"/>
            <a:r>
              <a:rPr lang="en-US" sz="11200" b="1" dirty="0">
                <a:solidFill>
                  <a:schemeClr val="tx1"/>
                </a:solidFill>
              </a:rPr>
              <a:t>2. Requests of $50,000 or more </a:t>
            </a:r>
          </a:p>
          <a:p>
            <a:pPr algn="l"/>
            <a:r>
              <a:rPr lang="en-US" sz="11200" b="1" dirty="0">
                <a:solidFill>
                  <a:schemeClr val="tx1"/>
                </a:solidFill>
              </a:rPr>
              <a:t>    (market expansion)</a:t>
            </a:r>
          </a:p>
          <a:p>
            <a:pPr algn="l"/>
            <a:endParaRPr lang="en-US" sz="4000" b="1" dirty="0"/>
          </a:p>
          <a:p>
            <a:pPr marL="457200" indent="-457200" algn="l">
              <a:buFont typeface="Arial" pitchFamily="34" charset="0"/>
              <a:buChar char="•"/>
            </a:pPr>
            <a:r>
              <a:rPr lang="en-US" sz="9600" dirty="0">
                <a:solidFill>
                  <a:schemeClr val="tx1"/>
                </a:solidFill>
              </a:rPr>
              <a:t>Independent Producer (IP) applicants only; </a:t>
            </a:r>
          </a:p>
          <a:p>
            <a:pPr algn="l"/>
            <a:endParaRPr lang="en-US" sz="4000" dirty="0">
              <a:solidFill>
                <a:schemeClr val="tx1"/>
              </a:solidFill>
            </a:endParaRPr>
          </a:p>
          <a:p>
            <a:pPr marL="457200" indent="-457200" algn="l">
              <a:buFont typeface="Arial" pitchFamily="34" charset="0"/>
              <a:buChar char="•"/>
            </a:pPr>
            <a:r>
              <a:rPr lang="en-US" sz="9600" dirty="0">
                <a:solidFill>
                  <a:schemeClr val="tx1"/>
                </a:solidFill>
              </a:rPr>
              <a:t>Proposing  market expansion of an existing value-added product that they  have produced and successfully marketed for at least two years at time of application; and</a:t>
            </a:r>
          </a:p>
          <a:p>
            <a:pPr algn="l"/>
            <a:endParaRPr lang="en-US" sz="4000" dirty="0">
              <a:solidFill>
                <a:schemeClr val="tx1"/>
              </a:solidFill>
            </a:endParaRPr>
          </a:p>
          <a:p>
            <a:pPr marL="457200" indent="-457200" algn="l">
              <a:buFont typeface="Arial" pitchFamily="34" charset="0"/>
              <a:buChar char="•"/>
            </a:pPr>
            <a:r>
              <a:rPr lang="en-US" sz="9600" dirty="0">
                <a:solidFill>
                  <a:schemeClr val="tx1"/>
                </a:solidFill>
              </a:rPr>
              <a:t>In lieu of an independent feasibility study for this project, must submit a business or marketing plan for the value-added project .</a:t>
            </a:r>
          </a:p>
        </p:txBody>
      </p:sp>
    </p:spTree>
    <p:extLst>
      <p:ext uri="{BB962C8B-B14F-4D97-AF65-F5344CB8AC3E}">
        <p14:creationId xmlns:p14="http://schemas.microsoft.com/office/powerpoint/2010/main" val="2247737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52265"/>
            <a:ext cx="7772400" cy="993774"/>
          </a:xfrm>
        </p:spPr>
        <p:txBody>
          <a:bodyPr>
            <a:normAutofit fontScale="90000"/>
          </a:bodyPr>
          <a:lstStyle/>
          <a:p>
            <a:r>
              <a:rPr lang="en-US" sz="3600" b="1" dirty="0"/>
              <a:t>Purpose</a:t>
            </a:r>
            <a:r>
              <a:rPr lang="en-US" sz="3200" b="1" dirty="0"/>
              <a:t/>
            </a:r>
            <a:br>
              <a:rPr lang="en-US" sz="3200" b="1" dirty="0"/>
            </a:br>
            <a:endParaRPr lang="en-US" sz="3200" dirty="0"/>
          </a:p>
        </p:txBody>
      </p:sp>
      <p:sp>
        <p:nvSpPr>
          <p:cNvPr id="3" name="Content Placeholder 2"/>
          <p:cNvSpPr>
            <a:spLocks noGrp="1"/>
          </p:cNvSpPr>
          <p:nvPr>
            <p:ph type="subTitle" idx="1"/>
          </p:nvPr>
        </p:nvSpPr>
        <p:spPr>
          <a:xfrm>
            <a:off x="914400" y="2286000"/>
            <a:ext cx="7589361" cy="3886200"/>
          </a:xfrm>
        </p:spPr>
        <p:txBody>
          <a:bodyPr>
            <a:normAutofit/>
          </a:bodyPr>
          <a:lstStyle/>
          <a:p>
            <a:pPr lvl="0"/>
            <a:r>
              <a:rPr lang="en-US" sz="2800" dirty="0">
                <a:solidFill>
                  <a:prstClr val="black"/>
                </a:solidFill>
              </a:rPr>
              <a:t>Provides funds for economic planning activities or eligible working capital expenses </a:t>
            </a:r>
            <a:r>
              <a:rPr lang="en-US" sz="2800" dirty="0">
                <a:solidFill>
                  <a:prstClr val="black"/>
                </a:solidFill>
                <a:cs typeface="Arial" pitchFamily="34" charset="0"/>
              </a:rPr>
              <a:t>to </a:t>
            </a:r>
            <a:r>
              <a:rPr lang="en-US" sz="2800" b="1" dirty="0">
                <a:solidFill>
                  <a:prstClr val="black"/>
                </a:solidFill>
                <a:cs typeface="Arial" pitchFamily="34" charset="0"/>
              </a:rPr>
              <a:t>enable viable Agricultural Producers </a:t>
            </a:r>
            <a:r>
              <a:rPr lang="en-US" sz="2800" dirty="0">
                <a:solidFill>
                  <a:prstClr val="black"/>
                </a:solidFill>
                <a:cs typeface="Arial" pitchFamily="34" charset="0"/>
              </a:rPr>
              <a:t>to develop businesses that produce and market Value-Added Agricultural Products and to create marketing opportunities for such businesses. </a:t>
            </a:r>
          </a:p>
          <a:p>
            <a:pPr lvl="0" algn="l">
              <a:spcBef>
                <a:spcPts val="0"/>
              </a:spcBef>
            </a:pPr>
            <a:endParaRPr lang="en-US" sz="2800" dirty="0">
              <a:solidFill>
                <a:prstClr val="black"/>
              </a:solidFill>
            </a:endParaRPr>
          </a:p>
          <a:p>
            <a:pPr marL="0" indent="0" algn="ctr">
              <a:buNone/>
            </a:pP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4419600"/>
            <a:ext cx="1735386" cy="1735386"/>
          </a:xfrm>
          <a:prstGeom prst="rect">
            <a:avLst/>
          </a:prstGeom>
        </p:spPr>
      </p:pic>
    </p:spTree>
    <p:extLst>
      <p:ext uri="{BB962C8B-B14F-4D97-AF65-F5344CB8AC3E}">
        <p14:creationId xmlns:p14="http://schemas.microsoft.com/office/powerpoint/2010/main" val="1002110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762000" y="1143000"/>
            <a:ext cx="7467600" cy="4343400"/>
          </a:xfrm>
        </p:spPr>
        <p:txBody>
          <a:bodyPr>
            <a:normAutofit fontScale="70000" lnSpcReduction="20000"/>
          </a:bodyPr>
          <a:lstStyle/>
          <a:p>
            <a:pPr marL="0" indent="0" algn="ctr">
              <a:buNone/>
            </a:pPr>
            <a:endParaRPr lang="en-US" sz="900" b="1" dirty="0"/>
          </a:p>
          <a:p>
            <a:r>
              <a:rPr lang="en-US" sz="4400" b="1" dirty="0">
                <a:solidFill>
                  <a:schemeClr val="tx1"/>
                </a:solidFill>
              </a:rPr>
              <a:t>Variations on Working Capital Grants</a:t>
            </a:r>
          </a:p>
          <a:p>
            <a:endParaRPr lang="en-US" sz="1600" b="1" dirty="0">
              <a:solidFill>
                <a:schemeClr val="tx1"/>
              </a:solidFill>
            </a:endParaRPr>
          </a:p>
          <a:p>
            <a:endParaRPr lang="en-US" sz="1600" b="1" dirty="0">
              <a:solidFill>
                <a:schemeClr val="tx1"/>
              </a:solidFill>
            </a:endParaRPr>
          </a:p>
          <a:p>
            <a:pPr algn="l"/>
            <a:r>
              <a:rPr lang="en-US" sz="4000" b="1" dirty="0">
                <a:solidFill>
                  <a:schemeClr val="tx1"/>
                </a:solidFill>
              </a:rPr>
              <a:t>3. Applications requesting less than $50,000         </a:t>
            </a:r>
            <a:r>
              <a:rPr lang="en-US" sz="4000" dirty="0">
                <a:solidFill>
                  <a:schemeClr val="tx1"/>
                </a:solidFill>
              </a:rPr>
              <a:t>(Simplified)</a:t>
            </a:r>
            <a:r>
              <a:rPr lang="en-US" sz="4000" b="1" dirty="0">
                <a:solidFill>
                  <a:schemeClr val="tx1"/>
                </a:solidFill>
              </a:rPr>
              <a:t> </a:t>
            </a:r>
          </a:p>
          <a:p>
            <a:pPr algn="l"/>
            <a:endParaRPr lang="en-US" sz="1700" b="1" dirty="0"/>
          </a:p>
          <a:p>
            <a:pPr marL="457200" indent="-457200" algn="l">
              <a:buFont typeface="Arial" pitchFamily="34" charset="0"/>
              <a:buChar char="•"/>
            </a:pPr>
            <a:r>
              <a:rPr lang="en-US" sz="3800" dirty="0">
                <a:solidFill>
                  <a:schemeClr val="tx1"/>
                </a:solidFill>
              </a:rPr>
              <a:t>All applicant types; </a:t>
            </a:r>
          </a:p>
          <a:p>
            <a:pPr algn="l"/>
            <a:endParaRPr lang="en-US" sz="1600" dirty="0">
              <a:solidFill>
                <a:schemeClr val="tx1"/>
              </a:solidFill>
            </a:endParaRPr>
          </a:p>
          <a:p>
            <a:pPr marL="457200" indent="-457200" algn="l">
              <a:buFont typeface="Arial" pitchFamily="34" charset="0"/>
              <a:buChar char="•"/>
            </a:pPr>
            <a:r>
              <a:rPr lang="en-US" sz="3800" dirty="0">
                <a:solidFill>
                  <a:schemeClr val="tx1"/>
                </a:solidFill>
              </a:rPr>
              <a:t>Not required to provide a feasibility study and business plan, but must demonstrate the expected increases in customer base and revenue returns to the producer applicants supplying the majority of the agricultural commodity for the project. </a:t>
            </a:r>
            <a:endParaRPr lang="en-US" sz="3400" dirty="0">
              <a:solidFill>
                <a:schemeClr val="tx1"/>
              </a:solidFill>
            </a:endParaRPr>
          </a:p>
        </p:txBody>
      </p:sp>
    </p:spTree>
    <p:extLst>
      <p:ext uri="{BB962C8B-B14F-4D97-AF65-F5344CB8AC3E}">
        <p14:creationId xmlns:p14="http://schemas.microsoft.com/office/powerpoint/2010/main" val="3992511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89888" y="790545"/>
            <a:ext cx="846707" cy="400110"/>
          </a:xfrm>
          <a:prstGeom prst="rect">
            <a:avLst/>
          </a:prstGeom>
        </p:spPr>
        <p:txBody>
          <a:bodyPr wrap="none">
            <a:spAutoFit/>
          </a:bodyPr>
          <a:lstStyle/>
          <a:p>
            <a:pPr algn="ctr">
              <a:spcBef>
                <a:spcPct val="0"/>
              </a:spcBef>
            </a:pPr>
            <a:r>
              <a:rPr lang="en-US" sz="2000" dirty="0">
                <a:solidFill>
                  <a:prstClr val="black"/>
                </a:solidFill>
              </a:rPr>
              <a:t>VAPG</a:t>
            </a:r>
          </a:p>
        </p:txBody>
      </p:sp>
      <p:sp>
        <p:nvSpPr>
          <p:cNvPr id="3" name="TextBox 2"/>
          <p:cNvSpPr txBox="1"/>
          <p:nvPr/>
        </p:nvSpPr>
        <p:spPr>
          <a:xfrm>
            <a:off x="1447800" y="1447800"/>
            <a:ext cx="7264400" cy="4678204"/>
          </a:xfrm>
          <a:prstGeom prst="rect">
            <a:avLst/>
          </a:prstGeom>
          <a:noFill/>
        </p:spPr>
        <p:txBody>
          <a:bodyPr wrap="square" rtlCol="0">
            <a:spAutoFit/>
          </a:bodyPr>
          <a:lstStyle/>
          <a:p>
            <a:pPr algn="ctr"/>
            <a:r>
              <a:rPr lang="en-US" sz="3200" b="1" dirty="0">
                <a:solidFill>
                  <a:prstClr val="black"/>
                </a:solidFill>
              </a:rPr>
              <a:t>Examples of Eligible Uses of Funds</a:t>
            </a:r>
          </a:p>
          <a:p>
            <a:pPr algn="ctr"/>
            <a:r>
              <a:rPr lang="en-US" sz="2800" b="1" dirty="0">
                <a:solidFill>
                  <a:prstClr val="black"/>
                </a:solidFill>
              </a:rPr>
              <a:t>Working Capital</a:t>
            </a:r>
          </a:p>
          <a:p>
            <a:pPr algn="ctr"/>
            <a:endParaRPr lang="en-US" sz="1400" dirty="0">
              <a:solidFill>
                <a:prstClr val="black"/>
              </a:solidFill>
            </a:endParaRPr>
          </a:p>
          <a:p>
            <a:pPr marL="457200" indent="-457200">
              <a:spcBef>
                <a:spcPct val="20000"/>
              </a:spcBef>
              <a:buFont typeface="Arial" pitchFamily="34" charset="0"/>
              <a:buChar char="•"/>
            </a:pPr>
            <a:r>
              <a:rPr lang="en-US" sz="2800" dirty="0">
                <a:solidFill>
                  <a:prstClr val="black"/>
                </a:solidFill>
              </a:rPr>
              <a:t>Pay costs of processing the raw commodity into the value-added product.</a:t>
            </a:r>
          </a:p>
          <a:p>
            <a:pPr marL="457200" indent="-457200">
              <a:spcBef>
                <a:spcPct val="20000"/>
              </a:spcBef>
              <a:buFont typeface="Arial" pitchFamily="34" charset="0"/>
              <a:buChar char="•"/>
            </a:pPr>
            <a:r>
              <a:rPr lang="en-US" sz="2800" dirty="0">
                <a:solidFill>
                  <a:prstClr val="black"/>
                </a:solidFill>
              </a:rPr>
              <a:t>Product packaging &amp; labeling</a:t>
            </a:r>
          </a:p>
          <a:p>
            <a:pPr marL="457200" indent="-457200">
              <a:spcBef>
                <a:spcPct val="20000"/>
              </a:spcBef>
              <a:buFont typeface="Arial" pitchFamily="34" charset="0"/>
              <a:buChar char="•"/>
            </a:pPr>
            <a:r>
              <a:rPr lang="en-US" sz="2800" dirty="0">
                <a:solidFill>
                  <a:prstClr val="black"/>
                </a:solidFill>
              </a:rPr>
              <a:t>Ingredients </a:t>
            </a:r>
          </a:p>
          <a:p>
            <a:pPr marL="457200" indent="-457200">
              <a:spcBef>
                <a:spcPct val="20000"/>
              </a:spcBef>
              <a:buFont typeface="Arial" pitchFamily="34" charset="0"/>
              <a:buChar char="•"/>
            </a:pPr>
            <a:r>
              <a:rPr lang="en-US" sz="2800" dirty="0">
                <a:solidFill>
                  <a:prstClr val="black"/>
                </a:solidFill>
              </a:rPr>
              <a:t>Promotional materials</a:t>
            </a:r>
          </a:p>
          <a:p>
            <a:pPr marL="457200" indent="-457200">
              <a:spcBef>
                <a:spcPct val="20000"/>
              </a:spcBef>
              <a:buFont typeface="Arial" pitchFamily="34" charset="0"/>
              <a:buChar char="•"/>
            </a:pPr>
            <a:r>
              <a:rPr lang="en-US" sz="2800" dirty="0">
                <a:solidFill>
                  <a:prstClr val="black"/>
                </a:solidFill>
              </a:rPr>
              <a:t>Advertising</a:t>
            </a:r>
          </a:p>
          <a:p>
            <a:pPr algn="ctr"/>
            <a:endParaRPr lang="en-US" sz="2800" dirty="0">
              <a:solidFill>
                <a:prstClr val="black"/>
              </a:solidFill>
            </a:endParaRPr>
          </a:p>
        </p:txBody>
      </p:sp>
    </p:spTree>
    <p:extLst>
      <p:ext uri="{BB962C8B-B14F-4D97-AF65-F5344CB8AC3E}">
        <p14:creationId xmlns:p14="http://schemas.microsoft.com/office/powerpoint/2010/main" val="2208729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914400"/>
            <a:ext cx="8382000" cy="5816977"/>
          </a:xfrm>
          <a:prstGeom prst="rect">
            <a:avLst/>
          </a:prstGeom>
          <a:noFill/>
        </p:spPr>
        <p:txBody>
          <a:bodyPr wrap="square" rtlCol="0">
            <a:spAutoFit/>
          </a:bodyPr>
          <a:lstStyle/>
          <a:p>
            <a:pPr algn="ctr"/>
            <a:r>
              <a:rPr lang="en-US" sz="3200" b="1" dirty="0">
                <a:solidFill>
                  <a:prstClr val="black"/>
                </a:solidFill>
              </a:rPr>
              <a:t>Examples of </a:t>
            </a:r>
            <a:r>
              <a:rPr lang="en-US" sz="3200" b="1" dirty="0">
                <a:solidFill>
                  <a:srgbClr val="FF0000"/>
                </a:solidFill>
              </a:rPr>
              <a:t>Ineligible</a:t>
            </a:r>
            <a:r>
              <a:rPr lang="en-US" sz="3200" b="1" dirty="0">
                <a:solidFill>
                  <a:prstClr val="black"/>
                </a:solidFill>
              </a:rPr>
              <a:t> Uses of Funds</a:t>
            </a:r>
          </a:p>
          <a:p>
            <a:pPr algn="ctr"/>
            <a:endParaRPr lang="en-US" sz="800" dirty="0">
              <a:solidFill>
                <a:prstClr val="black"/>
              </a:solidFill>
            </a:endParaRPr>
          </a:p>
          <a:p>
            <a:pPr algn="ctr"/>
            <a:r>
              <a:rPr lang="en-US" sz="2800" b="1" dirty="0">
                <a:solidFill>
                  <a:prstClr val="black"/>
                </a:solidFill>
              </a:rPr>
              <a:t>Most common issues</a:t>
            </a:r>
          </a:p>
          <a:p>
            <a:pPr algn="ctr"/>
            <a:endParaRPr lang="en-US" sz="2800" dirty="0">
              <a:solidFill>
                <a:prstClr val="black"/>
              </a:solidFill>
            </a:endParaRPr>
          </a:p>
          <a:p>
            <a:pPr marL="457200" indent="-457200">
              <a:buFont typeface="Wingdings" panose="05000000000000000000" pitchFamily="2" charset="2"/>
              <a:buChar char="Ø"/>
            </a:pPr>
            <a:r>
              <a:rPr lang="en-US" sz="2800" dirty="0">
                <a:solidFill>
                  <a:prstClr val="black"/>
                </a:solidFill>
              </a:rPr>
              <a:t>Expenses related to agricultural production/harvesting</a:t>
            </a:r>
          </a:p>
          <a:p>
            <a:pPr marL="457200" indent="-457200">
              <a:buFont typeface="Wingdings" panose="05000000000000000000" pitchFamily="2" charset="2"/>
              <a:buChar char="Ø"/>
            </a:pPr>
            <a:r>
              <a:rPr lang="en-US" sz="2800" dirty="0">
                <a:solidFill>
                  <a:prstClr val="black"/>
                </a:solidFill>
              </a:rPr>
              <a:t>Planning, building, or repairing facilities</a:t>
            </a:r>
          </a:p>
          <a:p>
            <a:pPr marL="457200" indent="-457200">
              <a:buFont typeface="Wingdings" panose="05000000000000000000" pitchFamily="2" charset="2"/>
              <a:buChar char="Ø"/>
            </a:pPr>
            <a:r>
              <a:rPr lang="en-US" sz="2800" dirty="0">
                <a:solidFill>
                  <a:prstClr val="black"/>
                </a:solidFill>
              </a:rPr>
              <a:t>Conflict of Interest or the Appearance of Conflict of Interest</a:t>
            </a:r>
          </a:p>
          <a:p>
            <a:pPr marL="457200" indent="-457200">
              <a:buFont typeface="Wingdings" panose="05000000000000000000" pitchFamily="2" charset="2"/>
              <a:buChar char="Ø"/>
            </a:pPr>
            <a:r>
              <a:rPr lang="en-US" sz="2800" dirty="0">
                <a:solidFill>
                  <a:prstClr val="black"/>
                </a:solidFill>
              </a:rPr>
              <a:t>Use of grant funds to pay self or associated parties for subject raw commodity</a:t>
            </a:r>
          </a:p>
          <a:p>
            <a:pPr marL="457200" indent="-457200">
              <a:buFont typeface="Wingdings" panose="05000000000000000000" pitchFamily="2" charset="2"/>
              <a:buChar char="Ø"/>
            </a:pPr>
            <a:r>
              <a:rPr lang="en-US" sz="2800" dirty="0">
                <a:solidFill>
                  <a:prstClr val="black"/>
                </a:solidFill>
              </a:rPr>
              <a:t>Entertainment expenses</a:t>
            </a:r>
          </a:p>
          <a:p>
            <a:pPr marL="457200" indent="-457200">
              <a:buFont typeface="Wingdings" panose="05000000000000000000" pitchFamily="2" charset="2"/>
              <a:buChar char="Ø"/>
            </a:pPr>
            <a:r>
              <a:rPr lang="en-US" sz="2800" dirty="0">
                <a:solidFill>
                  <a:prstClr val="black"/>
                </a:solidFill>
              </a:rPr>
              <a:t>Equipment expenses</a:t>
            </a:r>
          </a:p>
          <a:p>
            <a:pPr algn="ctr"/>
            <a:endParaRPr lang="en-US" sz="2800" dirty="0">
              <a:solidFill>
                <a:prstClr val="black"/>
              </a:solidFill>
            </a:endParaRPr>
          </a:p>
          <a:p>
            <a:pPr marL="342900" indent="-342900">
              <a:buFont typeface="Arial" panose="020B0604020202020204" pitchFamily="34" charset="0"/>
              <a:buChar char="•"/>
            </a:pPr>
            <a:endParaRPr lang="en-US" sz="2400" dirty="0">
              <a:solidFill>
                <a:prstClr val="black"/>
              </a:solidFill>
            </a:endParaRPr>
          </a:p>
        </p:txBody>
      </p:sp>
    </p:spTree>
    <p:extLst>
      <p:ext uri="{BB962C8B-B14F-4D97-AF65-F5344CB8AC3E}">
        <p14:creationId xmlns:p14="http://schemas.microsoft.com/office/powerpoint/2010/main" val="694357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772400" cy="1222374"/>
          </a:xfrm>
        </p:spPr>
        <p:txBody>
          <a:bodyPr>
            <a:normAutofit/>
          </a:bodyPr>
          <a:lstStyle/>
          <a:p>
            <a:r>
              <a:rPr lang="en-US" sz="3200" b="1" dirty="0"/>
              <a:t>Work Plan &amp; Budget</a:t>
            </a:r>
          </a:p>
        </p:txBody>
      </p:sp>
      <p:sp>
        <p:nvSpPr>
          <p:cNvPr id="3" name="Subtitle 2"/>
          <p:cNvSpPr>
            <a:spLocks noGrp="1"/>
          </p:cNvSpPr>
          <p:nvPr>
            <p:ph type="subTitle" idx="1"/>
          </p:nvPr>
        </p:nvSpPr>
        <p:spPr>
          <a:xfrm>
            <a:off x="1295400" y="1676400"/>
            <a:ext cx="7239000" cy="3581400"/>
          </a:xfrm>
        </p:spPr>
        <p:txBody>
          <a:bodyPr>
            <a:normAutofit fontScale="85000" lnSpcReduction="10000"/>
          </a:bodyPr>
          <a:lstStyle/>
          <a:p>
            <a:pPr algn="l"/>
            <a:r>
              <a:rPr lang="en-US" sz="2400" dirty="0">
                <a:solidFill>
                  <a:schemeClr val="tx1"/>
                </a:solidFill>
              </a:rPr>
              <a:t>Provide a detailed work plan and budget that shows:</a:t>
            </a:r>
          </a:p>
          <a:p>
            <a:pPr marL="342900" indent="-342900" algn="l">
              <a:buFont typeface="Arial" pitchFamily="34" charset="0"/>
              <a:buChar char="•"/>
            </a:pPr>
            <a:r>
              <a:rPr lang="en-US" sz="2400" dirty="0">
                <a:solidFill>
                  <a:schemeClr val="tx1"/>
                </a:solidFill>
              </a:rPr>
              <a:t> how the project’s goals will be accomplished including a narrative description of the eligible activities and associated tasks;</a:t>
            </a:r>
          </a:p>
          <a:p>
            <a:pPr marL="342900" indent="-342900" algn="l">
              <a:buFont typeface="Arial" pitchFamily="34" charset="0"/>
              <a:buChar char="•"/>
            </a:pPr>
            <a:r>
              <a:rPr lang="en-US" sz="2400" dirty="0">
                <a:solidFill>
                  <a:schemeClr val="tx1"/>
                </a:solidFill>
              </a:rPr>
              <a:t> a budget breakdown of estimated costs allocated to those activities and tasks; </a:t>
            </a:r>
          </a:p>
          <a:p>
            <a:pPr marL="342900" indent="-342900" algn="l">
              <a:buFont typeface="Arial" pitchFamily="34" charset="0"/>
              <a:buChar char="•"/>
            </a:pPr>
            <a:r>
              <a:rPr lang="en-US" sz="2400" dirty="0">
                <a:solidFill>
                  <a:schemeClr val="tx1"/>
                </a:solidFill>
              </a:rPr>
              <a:t>identification of the key personnel responsible for overseeing and/or conducting the activities or tasks</a:t>
            </a:r>
          </a:p>
          <a:p>
            <a:pPr marL="342900" indent="-342900" algn="l">
              <a:buFont typeface="Arial" pitchFamily="34" charset="0"/>
              <a:buChar char="•"/>
            </a:pPr>
            <a:r>
              <a:rPr lang="en-US" sz="2400" dirty="0">
                <a:solidFill>
                  <a:schemeClr val="tx1"/>
                </a:solidFill>
              </a:rPr>
              <a:t>Timeframes for completion of activities and tasks;</a:t>
            </a:r>
          </a:p>
          <a:p>
            <a:pPr marL="342900" indent="-342900" algn="l">
              <a:buFont typeface="Arial" pitchFamily="34" charset="0"/>
              <a:buChar char="•"/>
            </a:pPr>
            <a:r>
              <a:rPr lang="en-US" sz="2400" dirty="0">
                <a:solidFill>
                  <a:schemeClr val="tx1"/>
                </a:solidFill>
              </a:rPr>
              <a:t>Identification of sources and uses of grant and matching funds for all activities and tasks; </a:t>
            </a:r>
          </a:p>
          <a:p>
            <a:pPr marL="342900" indent="-342900" algn="l">
              <a:buFont typeface="Arial" pitchFamily="34" charset="0"/>
              <a:buChar char="•"/>
            </a:pPr>
            <a:r>
              <a:rPr lang="en-US" sz="2400" dirty="0">
                <a:solidFill>
                  <a:schemeClr val="tx1"/>
                </a:solidFill>
              </a:rPr>
              <a:t>Grant period that meets start and end date requirements.</a:t>
            </a:r>
          </a:p>
        </p:txBody>
      </p:sp>
    </p:spTree>
    <p:extLst>
      <p:ext uri="{BB962C8B-B14F-4D97-AF65-F5344CB8AC3E}">
        <p14:creationId xmlns:p14="http://schemas.microsoft.com/office/powerpoint/2010/main" val="24417365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04800" y="914400"/>
            <a:ext cx="8153400" cy="3200400"/>
          </a:xfrm>
        </p:spPr>
        <p:txBody>
          <a:bodyPr>
            <a:normAutofit fontScale="90000"/>
          </a:bodyPr>
          <a:lstStyle/>
          <a:p>
            <a:r>
              <a:rPr lang="en-US" dirty="0"/>
              <a:t/>
            </a:r>
            <a:br>
              <a:rPr lang="en-US" dirty="0"/>
            </a:br>
            <a:r>
              <a:rPr lang="en-US" dirty="0"/>
              <a:t/>
            </a:r>
            <a:br>
              <a:rPr lang="en-US" dirty="0"/>
            </a:br>
            <a:r>
              <a:rPr lang="en-US" dirty="0"/>
              <a:t/>
            </a:r>
            <a:br>
              <a:rPr lang="en-US" dirty="0"/>
            </a:br>
            <a:r>
              <a:rPr lang="en-US" b="1" dirty="0"/>
              <a:t>Task Budget Format</a:t>
            </a:r>
            <a:r>
              <a:rPr lang="en-US" dirty="0"/>
              <a:t/>
            </a:r>
            <a:br>
              <a:rPr lang="en-US" dirty="0"/>
            </a:br>
            <a:r>
              <a:rPr lang="en-US" dirty="0"/>
              <a:t>You must provide a budget table for each task that will be completed for each main activity and a detailed explanation/clarification for each task budget, including the basis for valuation for each budget line item.</a:t>
            </a:r>
          </a:p>
        </p:txBody>
      </p:sp>
    </p:spTree>
    <p:extLst>
      <p:ext uri="{BB962C8B-B14F-4D97-AF65-F5344CB8AC3E}">
        <p14:creationId xmlns:p14="http://schemas.microsoft.com/office/powerpoint/2010/main" val="4125577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838200"/>
            <a:ext cx="7391400" cy="1222374"/>
          </a:xfrm>
        </p:spPr>
        <p:txBody>
          <a:bodyPr>
            <a:normAutofit/>
          </a:bodyPr>
          <a:lstStyle/>
          <a:p>
            <a:pPr algn="l"/>
            <a:r>
              <a:rPr lang="en-US" sz="2400" b="1" dirty="0"/>
              <a:t>Work Plan &amp; Budget</a:t>
            </a:r>
          </a:p>
        </p:txBody>
      </p:sp>
      <p:sp>
        <p:nvSpPr>
          <p:cNvPr id="3" name="Subtitle 2"/>
          <p:cNvSpPr>
            <a:spLocks noGrp="1"/>
          </p:cNvSpPr>
          <p:nvPr>
            <p:ph type="subTitle" idx="1"/>
          </p:nvPr>
        </p:nvSpPr>
        <p:spPr>
          <a:xfrm>
            <a:off x="914400" y="1676400"/>
            <a:ext cx="7239000" cy="4953000"/>
          </a:xfrm>
        </p:spPr>
        <p:txBody>
          <a:bodyPr>
            <a:normAutofit/>
          </a:bodyPr>
          <a:lstStyle/>
          <a:p>
            <a:pPr marL="457200" indent="-457200" algn="l">
              <a:buFont typeface="Arial" pitchFamily="34" charset="0"/>
              <a:buChar char="•"/>
            </a:pPr>
            <a:r>
              <a:rPr lang="en-US" sz="2800" dirty="0">
                <a:solidFill>
                  <a:schemeClr val="tx1"/>
                </a:solidFill>
              </a:rPr>
              <a:t>If </a:t>
            </a:r>
            <a:r>
              <a:rPr lang="en-US" sz="2800" b="1" dirty="0">
                <a:solidFill>
                  <a:schemeClr val="tx1"/>
                </a:solidFill>
              </a:rPr>
              <a:t>Program Income </a:t>
            </a:r>
            <a:r>
              <a:rPr lang="en-US" sz="2800" dirty="0">
                <a:solidFill>
                  <a:schemeClr val="tx1"/>
                </a:solidFill>
              </a:rPr>
              <a:t>is earned during the grant period as a result of the project activities, it must be managed and reported accordingly.  </a:t>
            </a:r>
          </a:p>
          <a:p>
            <a:pPr marL="457200" indent="-457200" algn="l">
              <a:buFont typeface="Arial" pitchFamily="34" charset="0"/>
              <a:buChar char="•"/>
            </a:pPr>
            <a:r>
              <a:rPr lang="en-US" sz="2800" dirty="0">
                <a:solidFill>
                  <a:schemeClr val="tx1"/>
                </a:solidFill>
              </a:rPr>
              <a:t>See 2 CFR 200.306.</a:t>
            </a:r>
          </a:p>
          <a:p>
            <a:pPr marL="457200" indent="-457200" algn="l">
              <a:buFont typeface="Arial" pitchFamily="34" charset="0"/>
              <a:buChar char="•"/>
            </a:pPr>
            <a:r>
              <a:rPr lang="en-US" sz="2800" dirty="0">
                <a:solidFill>
                  <a:schemeClr val="tx1"/>
                </a:solidFill>
              </a:rPr>
              <a:t>Program Income means gross income earned by the grantee that is directly generated by a supported activity or earned as a result of the grant, including, but not limited to income from the sale of commodities or products produced under the grant. </a:t>
            </a:r>
          </a:p>
          <a:p>
            <a:pPr marL="457200" indent="-457200" algn="l">
              <a:buFont typeface="Arial" pitchFamily="34" charset="0"/>
              <a:buChar char="•"/>
            </a:pPr>
            <a:endParaRPr lang="en-US" sz="2800" dirty="0">
              <a:solidFill>
                <a:schemeClr val="tx1"/>
              </a:solidFill>
            </a:endParaRPr>
          </a:p>
          <a:p>
            <a:pPr marL="457200" indent="-457200" algn="l">
              <a:buFont typeface="Arial" pitchFamily="34" charset="0"/>
              <a:buChar char="•"/>
            </a:pPr>
            <a:endParaRPr lang="en-US" sz="2800" dirty="0">
              <a:solidFill>
                <a:schemeClr val="tx1"/>
              </a:solidFill>
            </a:endParaRPr>
          </a:p>
          <a:p>
            <a:pPr marL="457200" indent="-457200" algn="l">
              <a:buFont typeface="Arial" pitchFamily="34" charset="0"/>
              <a:buChar char="•"/>
            </a:pPr>
            <a:endParaRPr lang="en-US" sz="2800" dirty="0">
              <a:solidFill>
                <a:schemeClr val="tx1"/>
              </a:solidFill>
            </a:endParaRPr>
          </a:p>
          <a:p>
            <a:pPr algn="l"/>
            <a:endParaRPr lang="en-US" sz="1200" dirty="0">
              <a:solidFill>
                <a:schemeClr val="tx1"/>
              </a:solidFill>
            </a:endParaRPr>
          </a:p>
        </p:txBody>
      </p:sp>
    </p:spTree>
    <p:extLst>
      <p:ext uri="{BB962C8B-B14F-4D97-AF65-F5344CB8AC3E}">
        <p14:creationId xmlns:p14="http://schemas.microsoft.com/office/powerpoint/2010/main" val="1755156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133600"/>
            <a:ext cx="4313294" cy="3741744"/>
          </a:xfrm>
          <a:prstGeom prst="rect">
            <a:avLst/>
          </a:prstGeom>
        </p:spPr>
      </p:pic>
      <p:sp>
        <p:nvSpPr>
          <p:cNvPr id="5" name="TextBox 4"/>
          <p:cNvSpPr txBox="1"/>
          <p:nvPr/>
        </p:nvSpPr>
        <p:spPr>
          <a:xfrm>
            <a:off x="457200" y="1752600"/>
            <a:ext cx="2057400" cy="3785652"/>
          </a:xfrm>
          <a:prstGeom prst="rect">
            <a:avLst/>
          </a:prstGeom>
          <a:noFill/>
        </p:spPr>
        <p:txBody>
          <a:bodyPr wrap="square" rtlCol="0">
            <a:spAutoFit/>
          </a:bodyPr>
          <a:lstStyle/>
          <a:p>
            <a:r>
              <a:rPr lang="en-US" sz="1600" dirty="0">
                <a:solidFill>
                  <a:prstClr val="black"/>
                </a:solidFill>
              </a:rPr>
              <a:t>Summary Budget Templates</a:t>
            </a: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r>
              <a:rPr lang="en-US" sz="1600" dirty="0">
                <a:solidFill>
                  <a:prstClr val="black"/>
                </a:solidFill>
              </a:rPr>
              <a:t>Program Income estimate (WC only)</a:t>
            </a: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r>
              <a:rPr lang="en-US" sz="1600" dirty="0">
                <a:solidFill>
                  <a:prstClr val="black"/>
                </a:solidFill>
              </a:rPr>
              <a:t>Individual Task Budget Templates</a:t>
            </a:r>
          </a:p>
        </p:txBody>
      </p:sp>
      <p:cxnSp>
        <p:nvCxnSpPr>
          <p:cNvPr id="7" name="Straight Arrow Connector 6"/>
          <p:cNvCxnSpPr/>
          <p:nvPr/>
        </p:nvCxnSpPr>
        <p:spPr>
          <a:xfrm>
            <a:off x="1752600" y="2133600"/>
            <a:ext cx="990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47900" y="3645426"/>
            <a:ext cx="495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752600" y="53340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281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050869"/>
            <a:ext cx="8458200" cy="3352800"/>
          </a:xfrm>
        </p:spPr>
        <p:txBody>
          <a:bodyPr>
            <a:noAutofit/>
          </a:bodyPr>
          <a:lstStyle/>
          <a:p>
            <a:pPr marL="857250" indent="-857250" algn="l">
              <a:buFont typeface="Wingdings" panose="05000000000000000000" pitchFamily="2" charset="2"/>
              <a:buChar char="Ø"/>
            </a:pPr>
            <a:r>
              <a:rPr lang="en-US" sz="2400" dirty="0">
                <a:solidFill>
                  <a:schemeClr val="tx1"/>
                </a:solidFill>
              </a:rPr>
              <a:t>Applicant suggests one or more relevant criterion to be used to evaluate whether or not the primary goals and objectives of the project are being met</a:t>
            </a:r>
          </a:p>
          <a:p>
            <a:pPr marL="857250" indent="-857250" algn="l">
              <a:buFont typeface="Wingdings" panose="05000000000000000000" pitchFamily="2" charset="2"/>
              <a:buChar char="Ø"/>
            </a:pPr>
            <a:r>
              <a:rPr lang="en-US" sz="2400" dirty="0">
                <a:solidFill>
                  <a:schemeClr val="tx1"/>
                </a:solidFill>
              </a:rPr>
              <a:t>All applicants estimate how many jobs are expected to be created or saved as a result of the project</a:t>
            </a:r>
          </a:p>
          <a:p>
            <a:pPr marL="857250" indent="-857250" algn="l">
              <a:buFont typeface="Wingdings" panose="05000000000000000000" pitchFamily="2" charset="2"/>
              <a:buChar char="Ø"/>
            </a:pPr>
            <a:r>
              <a:rPr lang="en-US" sz="2400" dirty="0">
                <a:solidFill>
                  <a:schemeClr val="tx1"/>
                </a:solidFill>
              </a:rPr>
              <a:t>Working capital applicants record data on expansion of customer base and increase in revenue from the Applicant eligibility section</a:t>
            </a:r>
          </a:p>
          <a:p>
            <a:pPr algn="l"/>
            <a:endParaRPr lang="en-US" sz="24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5029200"/>
            <a:ext cx="2286000" cy="1280160"/>
          </a:xfrm>
          <a:prstGeom prst="rect">
            <a:avLst/>
          </a:prstGeom>
        </p:spPr>
      </p:pic>
      <p:sp>
        <p:nvSpPr>
          <p:cNvPr id="2" name="Title 1"/>
          <p:cNvSpPr>
            <a:spLocks noGrp="1"/>
          </p:cNvSpPr>
          <p:nvPr>
            <p:ph type="ctrTitle"/>
          </p:nvPr>
        </p:nvSpPr>
        <p:spPr>
          <a:xfrm>
            <a:off x="723900" y="914400"/>
            <a:ext cx="7772400" cy="990599"/>
          </a:xfrm>
        </p:spPr>
        <p:txBody>
          <a:bodyPr>
            <a:normAutofit/>
          </a:bodyPr>
          <a:lstStyle/>
          <a:p>
            <a:r>
              <a:rPr lang="en-US" sz="3600" b="1" dirty="0"/>
              <a:t>Performance Evaluation Criteria</a:t>
            </a:r>
          </a:p>
        </p:txBody>
      </p:sp>
    </p:spTree>
    <p:extLst>
      <p:ext uri="{BB962C8B-B14F-4D97-AF65-F5344CB8AC3E}">
        <p14:creationId xmlns:p14="http://schemas.microsoft.com/office/powerpoint/2010/main" val="3737935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143000"/>
            <a:ext cx="7772400" cy="990599"/>
          </a:xfrm>
        </p:spPr>
        <p:txBody>
          <a:bodyPr>
            <a:normAutofit/>
          </a:bodyPr>
          <a:lstStyle/>
          <a:p>
            <a:r>
              <a:rPr lang="en-US" sz="3600" b="1" dirty="0"/>
              <a:t>Proposal Evaluation Criteria</a:t>
            </a:r>
          </a:p>
        </p:txBody>
      </p:sp>
      <p:sp>
        <p:nvSpPr>
          <p:cNvPr id="3" name="Subtitle 2"/>
          <p:cNvSpPr>
            <a:spLocks noGrp="1"/>
          </p:cNvSpPr>
          <p:nvPr>
            <p:ph type="subTitle" idx="1"/>
          </p:nvPr>
        </p:nvSpPr>
        <p:spPr>
          <a:xfrm>
            <a:off x="914400" y="2286000"/>
            <a:ext cx="7391400" cy="3352800"/>
          </a:xfrm>
        </p:spPr>
        <p:txBody>
          <a:bodyPr>
            <a:normAutofit fontScale="92500" lnSpcReduction="20000"/>
          </a:bodyPr>
          <a:lstStyle/>
          <a:p>
            <a:pPr algn="l"/>
            <a:r>
              <a:rPr lang="en-US" dirty="0">
                <a:solidFill>
                  <a:schemeClr val="tx1"/>
                </a:solidFill>
              </a:rPr>
              <a:t>The Agency selects and ranks applications based on responses to 5 criteria:</a:t>
            </a:r>
          </a:p>
          <a:p>
            <a:pPr algn="l"/>
            <a:endParaRPr lang="en-US" sz="1300" dirty="0">
              <a:solidFill>
                <a:schemeClr val="tx1"/>
              </a:solidFill>
            </a:endParaRPr>
          </a:p>
          <a:p>
            <a:pPr marL="514350" indent="-514350" algn="l">
              <a:buFont typeface="+mj-lt"/>
              <a:buAutoNum type="arabicPeriod"/>
            </a:pPr>
            <a:r>
              <a:rPr lang="en-US" dirty="0">
                <a:solidFill>
                  <a:schemeClr val="tx1"/>
                </a:solidFill>
              </a:rPr>
              <a:t>Nature of the proposed project (0-30)</a:t>
            </a:r>
          </a:p>
          <a:p>
            <a:pPr marL="514350" indent="-514350" algn="l">
              <a:buFont typeface="+mj-lt"/>
              <a:buAutoNum type="arabicPeriod"/>
            </a:pPr>
            <a:r>
              <a:rPr lang="en-US" dirty="0">
                <a:solidFill>
                  <a:schemeClr val="tx1"/>
                </a:solidFill>
              </a:rPr>
              <a:t>Qualifications of project personnel (0-20)</a:t>
            </a:r>
          </a:p>
          <a:p>
            <a:pPr marL="514350" indent="-514350" algn="l">
              <a:buFont typeface="+mj-lt"/>
              <a:buAutoNum type="arabicPeriod"/>
            </a:pPr>
            <a:r>
              <a:rPr lang="en-US" dirty="0">
                <a:solidFill>
                  <a:schemeClr val="tx1"/>
                </a:solidFill>
              </a:rPr>
              <a:t>Commitments and support (0-10)</a:t>
            </a:r>
          </a:p>
          <a:p>
            <a:pPr marL="514350" indent="-514350" algn="l">
              <a:buFont typeface="+mj-lt"/>
              <a:buAutoNum type="arabicPeriod"/>
            </a:pPr>
            <a:r>
              <a:rPr lang="en-US" dirty="0">
                <a:solidFill>
                  <a:schemeClr val="tx1"/>
                </a:solidFill>
              </a:rPr>
              <a:t>Work plan and budget (0-20)</a:t>
            </a:r>
          </a:p>
          <a:p>
            <a:pPr marL="514350" indent="-514350" algn="l">
              <a:buFont typeface="+mj-lt"/>
              <a:buAutoNum type="arabicPeriod"/>
            </a:pPr>
            <a:r>
              <a:rPr lang="en-US" dirty="0">
                <a:solidFill>
                  <a:schemeClr val="tx1"/>
                </a:solidFill>
              </a:rPr>
              <a:t>Priority points (0 or 5/up to 5 additional)</a:t>
            </a:r>
          </a:p>
        </p:txBody>
      </p:sp>
    </p:spTree>
    <p:extLst>
      <p:ext uri="{BB962C8B-B14F-4D97-AF65-F5344CB8AC3E}">
        <p14:creationId xmlns:p14="http://schemas.microsoft.com/office/powerpoint/2010/main" val="6595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455" y="1143000"/>
            <a:ext cx="7772400" cy="990600"/>
          </a:xfrm>
        </p:spPr>
        <p:txBody>
          <a:bodyPr>
            <a:normAutofit fontScale="90000"/>
          </a:bodyPr>
          <a:lstStyle/>
          <a:p>
            <a:r>
              <a:rPr lang="en-US" b="1" dirty="0"/>
              <a:t>Matching Funds</a:t>
            </a:r>
            <a:br>
              <a:rPr lang="en-US" b="1" dirty="0"/>
            </a:br>
            <a:r>
              <a:rPr lang="en-US" sz="3600" dirty="0"/>
              <a:t>must be</a:t>
            </a:r>
            <a:r>
              <a:rPr lang="en-US" sz="3600" i="1" dirty="0"/>
              <a:t>…</a:t>
            </a:r>
          </a:p>
        </p:txBody>
      </p:sp>
      <p:sp>
        <p:nvSpPr>
          <p:cNvPr id="3" name="Subtitle 2"/>
          <p:cNvSpPr>
            <a:spLocks noGrp="1"/>
          </p:cNvSpPr>
          <p:nvPr>
            <p:ph type="subTitle" idx="1"/>
          </p:nvPr>
        </p:nvSpPr>
        <p:spPr>
          <a:xfrm>
            <a:off x="152400" y="2514600"/>
            <a:ext cx="8763000" cy="3962400"/>
          </a:xfrm>
        </p:spPr>
        <p:txBody>
          <a:bodyPr>
            <a:normAutofit fontScale="70000" lnSpcReduction="20000"/>
          </a:bodyPr>
          <a:lstStyle/>
          <a:p>
            <a:pPr marL="457200" indent="-457200" algn="l">
              <a:buFont typeface="Wingdings" panose="05000000000000000000" pitchFamily="2" charset="2"/>
              <a:buChar char="Ø"/>
            </a:pPr>
            <a:r>
              <a:rPr lang="en-US" dirty="0">
                <a:solidFill>
                  <a:schemeClr val="tx1"/>
                </a:solidFill>
              </a:rPr>
              <a:t>Equal to at least the grant amount (at  least 50 percent of total project costs)    </a:t>
            </a:r>
            <a:r>
              <a:rPr lang="en-US" sz="2300" i="1" dirty="0">
                <a:solidFill>
                  <a:srgbClr val="0070C0"/>
                </a:solidFill>
              </a:rPr>
              <a:t>recommend matching funds be exactly 50 percent of project – not more</a:t>
            </a:r>
          </a:p>
          <a:p>
            <a:pPr marL="342900" indent="-342900" algn="l">
              <a:buFont typeface="Wingdings" panose="05000000000000000000" pitchFamily="2" charset="2"/>
              <a:buChar char="Ø"/>
            </a:pPr>
            <a:endParaRPr lang="en-US" sz="2300" i="1" dirty="0">
              <a:solidFill>
                <a:srgbClr val="0070C0"/>
              </a:solidFill>
            </a:endParaRPr>
          </a:p>
          <a:p>
            <a:pPr marL="285750" indent="-285750" algn="l">
              <a:buFont typeface="Wingdings" panose="05000000000000000000" pitchFamily="2" charset="2"/>
              <a:buChar char="Ø"/>
            </a:pPr>
            <a:endParaRPr lang="en-US" sz="1400" dirty="0">
              <a:solidFill>
                <a:schemeClr val="tx1"/>
              </a:solidFill>
            </a:endParaRPr>
          </a:p>
          <a:p>
            <a:pPr marL="457200" indent="-457200" algn="l">
              <a:buFont typeface="Wingdings" panose="05000000000000000000" pitchFamily="2" charset="2"/>
              <a:buChar char="Ø"/>
            </a:pPr>
            <a:r>
              <a:rPr lang="en-US" dirty="0">
                <a:solidFill>
                  <a:schemeClr val="tx1"/>
                </a:solidFill>
              </a:rPr>
              <a:t>Spent only on eligible expenses</a:t>
            </a:r>
          </a:p>
          <a:p>
            <a:pPr marL="457200" indent="-457200" algn="l">
              <a:buFont typeface="Wingdings" panose="05000000000000000000" pitchFamily="2" charset="2"/>
              <a:buChar char="Ø"/>
            </a:pPr>
            <a:endParaRPr lang="en-US" dirty="0">
              <a:solidFill>
                <a:schemeClr val="tx1"/>
              </a:solidFill>
            </a:endParaRPr>
          </a:p>
          <a:p>
            <a:pPr marL="285750" indent="-285750" algn="l">
              <a:buFont typeface="Wingdings" panose="05000000000000000000" pitchFamily="2" charset="2"/>
              <a:buChar char="Ø"/>
            </a:pPr>
            <a:endParaRPr lang="en-US" sz="1300" dirty="0">
              <a:solidFill>
                <a:schemeClr val="tx1"/>
              </a:solidFill>
            </a:endParaRPr>
          </a:p>
          <a:p>
            <a:pPr marL="457200" indent="-457200" algn="l">
              <a:buFont typeface="Wingdings" panose="05000000000000000000" pitchFamily="2" charset="2"/>
              <a:buChar char="Ø"/>
            </a:pPr>
            <a:r>
              <a:rPr lang="en-US" dirty="0">
                <a:solidFill>
                  <a:schemeClr val="tx1"/>
                </a:solidFill>
              </a:rPr>
              <a:t>Spent in advance of grant funding (for every dollar of grant funds disbursed, not less than an equal amount of matching funds will have been expended prior to submitting the request for reimbursement)</a:t>
            </a:r>
          </a:p>
          <a:p>
            <a:pPr marL="457200" indent="-457200" algn="l">
              <a:buFont typeface="Wingdings" panose="05000000000000000000" pitchFamily="2" charset="2"/>
              <a:buChar char="Ø"/>
            </a:pPr>
            <a:endParaRPr lang="en-US" dirty="0">
              <a:solidFill>
                <a:schemeClr val="tx1"/>
              </a:solidFill>
            </a:endParaRPr>
          </a:p>
          <a:p>
            <a:pPr marL="457200" indent="-457200" algn="l">
              <a:buFont typeface="Wingdings" panose="05000000000000000000" pitchFamily="2" charset="2"/>
              <a:buChar char="Ø"/>
            </a:pPr>
            <a:endParaRPr lang="en-US" sz="1300" dirty="0">
              <a:solidFill>
                <a:schemeClr val="tx1"/>
              </a:solidFill>
            </a:endParaRPr>
          </a:p>
          <a:p>
            <a:pPr marL="457200" indent="-457200" algn="l">
              <a:buFont typeface="Wingdings" panose="05000000000000000000" pitchFamily="2" charset="2"/>
              <a:buChar char="Ø"/>
            </a:pPr>
            <a:r>
              <a:rPr lang="en-US" dirty="0">
                <a:solidFill>
                  <a:schemeClr val="tx1"/>
                </a:solidFill>
              </a:rPr>
              <a:t>From eligible sources without a real or apparent conflict of interest</a:t>
            </a:r>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944" y="990600"/>
            <a:ext cx="1544734" cy="1524000"/>
          </a:xfrm>
          <a:prstGeom prst="rect">
            <a:avLst/>
          </a:prstGeom>
        </p:spPr>
      </p:pic>
    </p:spTree>
    <p:extLst>
      <p:ext uri="{BB962C8B-B14F-4D97-AF65-F5344CB8AC3E}">
        <p14:creationId xmlns:p14="http://schemas.microsoft.com/office/powerpoint/2010/main" val="1060899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838200" y="838200"/>
            <a:ext cx="7391400" cy="5638800"/>
          </a:xfrm>
        </p:spPr>
        <p:txBody>
          <a:bodyPr>
            <a:normAutofit fontScale="25000" lnSpcReduction="20000"/>
          </a:bodyPr>
          <a:lstStyle/>
          <a:p>
            <a:pPr marL="0" lvl="1" indent="0" algn="ctr">
              <a:buNone/>
            </a:pPr>
            <a:endParaRPr lang="en-US" sz="2400" b="1" dirty="0"/>
          </a:p>
          <a:p>
            <a:pPr marL="0" lvl="1" indent="0" algn="ctr">
              <a:buNone/>
            </a:pPr>
            <a:endParaRPr lang="en-US" sz="2400" b="1" dirty="0"/>
          </a:p>
          <a:p>
            <a:pPr marL="0" lvl="1" indent="0" algn="ctr">
              <a:buNone/>
            </a:pPr>
            <a:r>
              <a:rPr lang="en-US" sz="8800" b="1" dirty="0">
                <a:solidFill>
                  <a:schemeClr val="tx1"/>
                </a:solidFill>
              </a:rPr>
              <a:t>National Competition</a:t>
            </a:r>
          </a:p>
          <a:p>
            <a:pPr marL="0" lvl="1" indent="0" algn="ctr">
              <a:buNone/>
            </a:pPr>
            <a:endParaRPr lang="en-US" sz="3600" b="1" dirty="0">
              <a:solidFill>
                <a:schemeClr val="tx1"/>
              </a:solidFill>
            </a:endParaRPr>
          </a:p>
          <a:p>
            <a:pPr marL="0" lvl="1" indent="0" algn="ctr">
              <a:buNone/>
            </a:pPr>
            <a:r>
              <a:rPr lang="en-US" sz="8800" b="1" dirty="0">
                <a:solidFill>
                  <a:schemeClr val="tx1"/>
                </a:solidFill>
              </a:rPr>
              <a:t>Available Funding: </a:t>
            </a:r>
            <a:r>
              <a:rPr lang="en-US" sz="8800" dirty="0">
                <a:solidFill>
                  <a:srgbClr val="FF0000"/>
                </a:solidFill>
              </a:rPr>
              <a:t>$18 million+</a:t>
            </a:r>
          </a:p>
          <a:p>
            <a:pPr marL="0" lvl="1" indent="0" algn="ctr">
              <a:buNone/>
            </a:pPr>
            <a:endParaRPr lang="en-US" sz="3600" b="1" dirty="0">
              <a:solidFill>
                <a:schemeClr val="tx1"/>
              </a:solidFill>
            </a:endParaRPr>
          </a:p>
          <a:p>
            <a:pPr marL="0" lvl="1" indent="0" algn="ctr">
              <a:buNone/>
            </a:pPr>
            <a:r>
              <a:rPr lang="en-US" sz="8800" b="1" dirty="0">
                <a:solidFill>
                  <a:schemeClr val="tx1"/>
                </a:solidFill>
              </a:rPr>
              <a:t>Application Deadlines: </a:t>
            </a:r>
          </a:p>
          <a:p>
            <a:pPr marL="0" lvl="1" indent="0" algn="ctr">
              <a:buNone/>
            </a:pPr>
            <a:r>
              <a:rPr lang="en-US" sz="8800" dirty="0">
                <a:solidFill>
                  <a:srgbClr val="FF0000"/>
                </a:solidFill>
              </a:rPr>
              <a:t>Paper: January 31</a:t>
            </a:r>
          </a:p>
          <a:p>
            <a:pPr marL="0" lvl="1" indent="0" algn="ctr">
              <a:buNone/>
            </a:pPr>
            <a:r>
              <a:rPr lang="en-US" sz="8800" dirty="0">
                <a:solidFill>
                  <a:srgbClr val="FF0000"/>
                </a:solidFill>
              </a:rPr>
              <a:t>Grants.gov: January 24(not recommended)</a:t>
            </a:r>
          </a:p>
          <a:p>
            <a:pPr marL="0" lvl="1" indent="0" algn="ctr">
              <a:buNone/>
            </a:pPr>
            <a:endParaRPr lang="en-US" sz="4000" b="1" dirty="0">
              <a:solidFill>
                <a:schemeClr val="tx1"/>
              </a:solidFill>
            </a:endParaRPr>
          </a:p>
          <a:p>
            <a:pPr marL="0" lvl="1" indent="0" algn="ctr">
              <a:buNone/>
            </a:pPr>
            <a:r>
              <a:rPr lang="en-US" sz="8800" b="1" dirty="0">
                <a:solidFill>
                  <a:schemeClr val="tx1"/>
                </a:solidFill>
              </a:rPr>
              <a:t>Maximum Award Amounts </a:t>
            </a:r>
          </a:p>
          <a:p>
            <a:pPr marL="0" lvl="1" indent="0" algn="ctr">
              <a:buNone/>
            </a:pPr>
            <a:r>
              <a:rPr lang="en-US" sz="9600" dirty="0">
                <a:solidFill>
                  <a:schemeClr val="tx1"/>
                </a:solidFill>
              </a:rPr>
              <a:t>$75,000 Planning </a:t>
            </a:r>
          </a:p>
          <a:p>
            <a:pPr lvl="1" algn="ctr"/>
            <a:r>
              <a:rPr lang="en-US" sz="9600" dirty="0">
                <a:solidFill>
                  <a:schemeClr val="tx1"/>
                </a:solidFill>
              </a:rPr>
              <a:t>$250,000 Working Capital </a:t>
            </a:r>
          </a:p>
          <a:p>
            <a:pPr marL="320040" lvl="1" indent="0" algn="ctr">
              <a:buNone/>
            </a:pPr>
            <a:endParaRPr lang="en-US" sz="4400" dirty="0">
              <a:solidFill>
                <a:schemeClr val="tx1"/>
              </a:solidFill>
            </a:endParaRPr>
          </a:p>
          <a:p>
            <a:pPr marL="320040" lvl="1" indent="0" algn="ctr">
              <a:buNone/>
            </a:pPr>
            <a:r>
              <a:rPr lang="en-US" sz="8800" b="1" dirty="0">
                <a:solidFill>
                  <a:schemeClr val="tx1"/>
                </a:solidFill>
              </a:rPr>
              <a:t>Matching Requirement</a:t>
            </a:r>
          </a:p>
          <a:p>
            <a:pPr marL="0" indent="0" algn="ctr">
              <a:buNone/>
            </a:pPr>
            <a:r>
              <a:rPr lang="en-US" sz="8800" dirty="0">
                <a:solidFill>
                  <a:schemeClr val="tx1"/>
                </a:solidFill>
              </a:rPr>
              <a:t>1-to-1 match (50 percent of total project costs) cash or eligible in-kind contributions to be used only for eligible project purposes.</a:t>
            </a:r>
          </a:p>
          <a:p>
            <a:pPr marL="0" indent="0" algn="ctr">
              <a:buNone/>
            </a:pPr>
            <a:endParaRPr lang="en-US" sz="4000" dirty="0">
              <a:solidFill>
                <a:schemeClr val="tx1"/>
              </a:solidFill>
            </a:endParaRPr>
          </a:p>
          <a:p>
            <a:pPr marL="0" indent="0" algn="ctr">
              <a:buNone/>
            </a:pPr>
            <a:r>
              <a:rPr lang="en-US" sz="8800" b="1" dirty="0">
                <a:solidFill>
                  <a:schemeClr val="tx1"/>
                </a:solidFill>
              </a:rPr>
              <a:t>Grant Period</a:t>
            </a:r>
          </a:p>
          <a:p>
            <a:pPr marL="0" indent="0" algn="ctr">
              <a:buNone/>
            </a:pPr>
            <a:r>
              <a:rPr lang="en-US" sz="8800" dirty="0">
                <a:solidFill>
                  <a:schemeClr val="tx1"/>
                </a:solidFill>
              </a:rPr>
              <a:t>Up to 36 months, depending on project complexity.</a:t>
            </a:r>
          </a:p>
          <a:p>
            <a:pPr marL="0" indent="0" algn="ctr">
              <a:buNone/>
            </a:pPr>
            <a:endParaRPr lang="en-US" b="1" dirty="0"/>
          </a:p>
          <a:p>
            <a:pPr marL="0" indent="0" algn="ctr">
              <a:buNone/>
            </a:pPr>
            <a:endParaRPr lang="en-US" sz="3200" dirty="0"/>
          </a:p>
        </p:txBody>
      </p:sp>
    </p:spTree>
    <p:extLst>
      <p:ext uri="{BB962C8B-B14F-4D97-AF65-F5344CB8AC3E}">
        <p14:creationId xmlns:p14="http://schemas.microsoft.com/office/powerpoint/2010/main" val="1166316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09800"/>
            <a:ext cx="8915400" cy="4419600"/>
          </a:xfrm>
        </p:spPr>
        <p:txBody>
          <a:bodyPr>
            <a:normAutofit fontScale="77500" lnSpcReduction="20000"/>
          </a:bodyPr>
          <a:lstStyle/>
          <a:p>
            <a:pPr algn="l"/>
            <a:endParaRPr lang="en-US" sz="1100" i="1" dirty="0">
              <a:solidFill>
                <a:schemeClr val="tx1"/>
              </a:solidFill>
            </a:endParaRPr>
          </a:p>
          <a:p>
            <a:pPr marL="457200" indent="-457200" algn="l">
              <a:buFont typeface="Wingdings" panose="05000000000000000000" pitchFamily="2" charset="2"/>
              <a:buChar char="Ø"/>
            </a:pPr>
            <a:r>
              <a:rPr lang="en-US" dirty="0">
                <a:solidFill>
                  <a:schemeClr val="tx1"/>
                </a:solidFill>
              </a:rPr>
              <a:t>Applicant cash, loan, or line of credit</a:t>
            </a:r>
          </a:p>
          <a:p>
            <a:pPr marL="457200" indent="-457200" algn="l">
              <a:buFont typeface="Wingdings" panose="05000000000000000000" pitchFamily="2" charset="2"/>
              <a:buChar char="Ø"/>
            </a:pPr>
            <a:endParaRPr lang="en-US" dirty="0">
              <a:solidFill>
                <a:schemeClr val="tx1"/>
              </a:solidFill>
            </a:endParaRPr>
          </a:p>
          <a:p>
            <a:pPr marL="171450" indent="-171450" algn="l">
              <a:buFont typeface="Wingdings" panose="05000000000000000000" pitchFamily="2" charset="2"/>
              <a:buChar char="Ø"/>
            </a:pPr>
            <a:endParaRPr lang="en-US" sz="1100" dirty="0">
              <a:solidFill>
                <a:schemeClr val="tx1"/>
              </a:solidFill>
            </a:endParaRPr>
          </a:p>
          <a:p>
            <a:pPr marL="457200" indent="-457200" algn="l">
              <a:buFont typeface="Wingdings" panose="05000000000000000000" pitchFamily="2" charset="2"/>
              <a:buChar char="Ø"/>
            </a:pPr>
            <a:r>
              <a:rPr lang="en-US" dirty="0">
                <a:solidFill>
                  <a:schemeClr val="tx1"/>
                </a:solidFill>
              </a:rPr>
              <a:t>Applicant or family member in-kind contributions of goods or services (applicant provided services limited to 25 percent of total project costs)</a:t>
            </a:r>
          </a:p>
          <a:p>
            <a:pPr marL="457200" indent="-457200" algn="l">
              <a:buFont typeface="Wingdings" panose="05000000000000000000" pitchFamily="2" charset="2"/>
              <a:buChar char="Ø"/>
            </a:pPr>
            <a:endParaRPr lang="en-US" dirty="0">
              <a:solidFill>
                <a:schemeClr val="tx1"/>
              </a:solidFill>
            </a:endParaRPr>
          </a:p>
          <a:p>
            <a:pPr marL="171450" indent="-171450" algn="l">
              <a:buFont typeface="Wingdings" panose="05000000000000000000" pitchFamily="2" charset="2"/>
              <a:buChar char="Ø"/>
            </a:pPr>
            <a:endParaRPr lang="en-US" sz="1100" dirty="0">
              <a:solidFill>
                <a:schemeClr val="tx1"/>
              </a:solidFill>
            </a:endParaRPr>
          </a:p>
          <a:p>
            <a:pPr marL="457200" indent="-457200" algn="l">
              <a:buFont typeface="Wingdings" panose="05000000000000000000" pitchFamily="2" charset="2"/>
              <a:buChar char="Ø"/>
            </a:pPr>
            <a:r>
              <a:rPr lang="en-US" dirty="0">
                <a:solidFill>
                  <a:schemeClr val="tx1"/>
                </a:solidFill>
              </a:rPr>
              <a:t>Third-party cash</a:t>
            </a:r>
          </a:p>
          <a:p>
            <a:pPr marL="457200" indent="-457200" algn="l">
              <a:buFont typeface="Wingdings" panose="05000000000000000000" pitchFamily="2" charset="2"/>
              <a:buChar char="Ø"/>
            </a:pPr>
            <a:endParaRPr lang="en-US" dirty="0">
              <a:solidFill>
                <a:schemeClr val="tx1"/>
              </a:solidFill>
            </a:endParaRPr>
          </a:p>
          <a:p>
            <a:pPr marL="171450" indent="-171450" algn="l">
              <a:buFont typeface="Wingdings" panose="05000000000000000000" pitchFamily="2" charset="2"/>
              <a:buChar char="Ø"/>
            </a:pPr>
            <a:endParaRPr lang="en-US" sz="1000" dirty="0">
              <a:solidFill>
                <a:schemeClr val="tx1"/>
              </a:solidFill>
            </a:endParaRPr>
          </a:p>
          <a:p>
            <a:pPr marL="457200" indent="-457200" algn="l">
              <a:buFont typeface="Wingdings" panose="05000000000000000000" pitchFamily="2" charset="2"/>
              <a:buChar char="Ø"/>
            </a:pPr>
            <a:r>
              <a:rPr lang="en-US" dirty="0">
                <a:solidFill>
                  <a:schemeClr val="tx1"/>
                </a:solidFill>
              </a:rPr>
              <a:t>Third-party in-kind contribution, including non-federal grant sources</a:t>
            </a:r>
          </a:p>
        </p:txBody>
      </p:sp>
      <p:sp>
        <p:nvSpPr>
          <p:cNvPr id="5" name="Title 1"/>
          <p:cNvSpPr txBox="1">
            <a:spLocks/>
          </p:cNvSpPr>
          <p:nvPr/>
        </p:nvSpPr>
        <p:spPr>
          <a:xfrm>
            <a:off x="680455" y="1143000"/>
            <a:ext cx="7772400" cy="99060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t>Matching Funds</a:t>
            </a:r>
            <a:br>
              <a:rPr lang="en-US" sz="3600" b="1" dirty="0"/>
            </a:br>
            <a:r>
              <a:rPr lang="en-US" sz="3600" dirty="0"/>
              <a:t>must be in the form of</a:t>
            </a:r>
            <a:r>
              <a:rPr lang="en-US" sz="3600" i="1" dirty="0"/>
              <a:t>…</a:t>
            </a:r>
          </a:p>
        </p:txBody>
      </p:sp>
      <p:pic>
        <p:nvPicPr>
          <p:cNvPr id="4" name="Picture 4" descr="MCj02374060000[1]"/>
          <p:cNvPicPr>
            <a:picLocks noChangeAspect="1" noChangeArrowheads="1"/>
          </p:cNvPicPr>
          <p:nvPr/>
        </p:nvPicPr>
        <p:blipFill>
          <a:blip r:embed="rId2"/>
          <a:srcRect/>
          <a:stretch>
            <a:fillRect/>
          </a:stretch>
        </p:blipFill>
        <p:spPr bwMode="auto">
          <a:xfrm>
            <a:off x="5181600" y="4114800"/>
            <a:ext cx="1981200" cy="1516686"/>
          </a:xfrm>
          <a:prstGeom prst="rect">
            <a:avLst/>
          </a:prstGeom>
          <a:noFill/>
        </p:spPr>
      </p:pic>
    </p:spTree>
    <p:extLst>
      <p:ext uri="{BB962C8B-B14F-4D97-AF65-F5344CB8AC3E}">
        <p14:creationId xmlns:p14="http://schemas.microsoft.com/office/powerpoint/2010/main" val="3150846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231141"/>
            <a:ext cx="7772400" cy="885615"/>
          </a:xfrm>
        </p:spPr>
        <p:txBody>
          <a:bodyPr>
            <a:normAutofit/>
          </a:bodyPr>
          <a:lstStyle/>
          <a:p>
            <a:r>
              <a:rPr lang="en-US" sz="4000" b="1" dirty="0"/>
              <a:t>Completeness Eligibility</a:t>
            </a:r>
            <a:endParaRPr lang="en-US" sz="4000" dirty="0"/>
          </a:p>
        </p:txBody>
      </p:sp>
      <p:sp>
        <p:nvSpPr>
          <p:cNvPr id="3" name="Content Placeholder 2"/>
          <p:cNvSpPr>
            <a:spLocks noGrp="1"/>
          </p:cNvSpPr>
          <p:nvPr>
            <p:ph type="subTitle" idx="1"/>
          </p:nvPr>
        </p:nvSpPr>
        <p:spPr>
          <a:xfrm>
            <a:off x="438149" y="2286000"/>
            <a:ext cx="8420101" cy="4648200"/>
          </a:xfrm>
        </p:spPr>
        <p:txBody>
          <a:bodyPr>
            <a:normAutofit lnSpcReduction="10000"/>
          </a:bodyPr>
          <a:lstStyle/>
          <a:p>
            <a:pPr marL="457200" indent="-457200" algn="l">
              <a:buFont typeface="Wingdings" panose="05000000000000000000" pitchFamily="2" charset="2"/>
              <a:buChar char="Ø"/>
            </a:pPr>
            <a:r>
              <a:rPr lang="en-US" sz="2800" dirty="0">
                <a:solidFill>
                  <a:schemeClr val="tx1"/>
                </a:solidFill>
              </a:rPr>
              <a:t>Applications must contain </a:t>
            </a:r>
            <a:r>
              <a:rPr lang="en-US" sz="2800" u="sng" dirty="0">
                <a:solidFill>
                  <a:srgbClr val="FF0000"/>
                </a:solidFill>
              </a:rPr>
              <a:t>ALL </a:t>
            </a:r>
            <a:r>
              <a:rPr lang="en-US" sz="2800" dirty="0">
                <a:solidFill>
                  <a:schemeClr val="tx1"/>
                </a:solidFill>
              </a:rPr>
              <a:t>required elements to be eligible to compete for funds </a:t>
            </a:r>
          </a:p>
          <a:p>
            <a:pPr marL="457200" indent="-457200" algn="l">
              <a:buFont typeface="Wingdings" panose="05000000000000000000" pitchFamily="2" charset="2"/>
              <a:buChar char="Ø"/>
            </a:pPr>
            <a:r>
              <a:rPr lang="en-US" sz="2800" dirty="0">
                <a:solidFill>
                  <a:schemeClr val="tx1"/>
                </a:solidFill>
              </a:rPr>
              <a:t>Information submitted after the application deadline cannot be accepted</a:t>
            </a:r>
          </a:p>
          <a:p>
            <a:pPr marL="457200" indent="-457200" algn="l">
              <a:buFont typeface="Wingdings" panose="05000000000000000000" pitchFamily="2" charset="2"/>
              <a:buChar char="Ø"/>
            </a:pPr>
            <a:r>
              <a:rPr lang="en-US" sz="2800" dirty="0">
                <a:solidFill>
                  <a:schemeClr val="tx1"/>
                </a:solidFill>
              </a:rPr>
              <a:t>Tips: </a:t>
            </a:r>
          </a:p>
          <a:p>
            <a:pPr marL="914400" lvl="1" indent="-457200" algn="l">
              <a:buFont typeface="Arial" panose="020B0604020202020204" pitchFamily="34" charset="0"/>
              <a:buChar char="•"/>
            </a:pPr>
            <a:r>
              <a:rPr lang="en-US" dirty="0">
                <a:solidFill>
                  <a:schemeClr val="tx1"/>
                </a:solidFill>
              </a:rPr>
              <a:t>Refer back to the checklist at the front of the template</a:t>
            </a:r>
          </a:p>
          <a:p>
            <a:pPr marL="914400" lvl="1" indent="-457200" algn="l">
              <a:buFont typeface="Arial" panose="020B0604020202020204" pitchFamily="34" charset="0"/>
              <a:buChar char="•"/>
            </a:pPr>
            <a:r>
              <a:rPr lang="en-US" dirty="0">
                <a:solidFill>
                  <a:schemeClr val="tx1"/>
                </a:solidFill>
              </a:rPr>
              <a:t>Answer each question in the template</a:t>
            </a:r>
          </a:p>
          <a:p>
            <a:pPr marL="914400" lvl="1" indent="-457200" algn="l">
              <a:buFont typeface="Arial" panose="020B0604020202020204" pitchFamily="34" charset="0"/>
              <a:buChar char="•"/>
            </a:pPr>
            <a:r>
              <a:rPr lang="en-US" dirty="0">
                <a:solidFill>
                  <a:schemeClr val="tx1"/>
                </a:solidFill>
              </a:rPr>
              <a:t>Turn into USDA a month early for review and suggestions</a:t>
            </a:r>
          </a:p>
          <a:p>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49" y="1007444"/>
            <a:ext cx="1480988" cy="1109312"/>
          </a:xfrm>
          <a:prstGeom prst="rect">
            <a:avLst/>
          </a:prstGeom>
        </p:spPr>
      </p:pic>
    </p:spTree>
    <p:extLst>
      <p:ext uri="{BB962C8B-B14F-4D97-AF65-F5344CB8AC3E}">
        <p14:creationId xmlns:p14="http://schemas.microsoft.com/office/powerpoint/2010/main" val="16192338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3E419808-D5C8-4FF2-937E-A9C6AA25EEEF}"/>
              </a:ext>
            </a:extLst>
          </p:cNvPr>
          <p:cNvSpPr/>
          <p:nvPr/>
        </p:nvSpPr>
        <p:spPr>
          <a:xfrm>
            <a:off x="1905000" y="838200"/>
            <a:ext cx="560762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solidFill>
                    <a:srgbClr val="C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Where to send applications:</a:t>
            </a:r>
          </a:p>
        </p:txBody>
      </p:sp>
      <p:sp>
        <p:nvSpPr>
          <p:cNvPr id="7" name="TextBox 6">
            <a:extLst>
              <a:ext uri="{FF2B5EF4-FFF2-40B4-BE49-F238E27FC236}">
                <a16:creationId xmlns:a16="http://schemas.microsoft.com/office/drawing/2014/main" xmlns="" id="{DA4EA1B4-E471-4005-9956-229B194861B3}"/>
              </a:ext>
            </a:extLst>
          </p:cNvPr>
          <p:cNvSpPr txBox="1"/>
          <p:nvPr/>
        </p:nvSpPr>
        <p:spPr>
          <a:xfrm>
            <a:off x="1317912" y="1371600"/>
            <a:ext cx="6781800" cy="6463308"/>
          </a:xfrm>
          <a:prstGeom prst="rect">
            <a:avLst/>
          </a:prstGeom>
          <a:noFill/>
        </p:spPr>
        <p:txBody>
          <a:bodyPr wrap="square" rtlCol="0">
            <a:spAutoFit/>
          </a:bodyPr>
          <a:lstStyle/>
          <a:p>
            <a:pPr algn="ctr"/>
            <a:r>
              <a:rPr lang="en-US" sz="2400" b="1" dirty="0"/>
              <a:t>USDA Rural Development</a:t>
            </a:r>
          </a:p>
          <a:p>
            <a:pPr algn="ctr"/>
            <a:r>
              <a:rPr lang="en-US" sz="2400" b="1" dirty="0"/>
              <a:t>Attn: Bobbie Morrison</a:t>
            </a:r>
          </a:p>
          <a:p>
            <a:pPr algn="ctr"/>
            <a:r>
              <a:rPr lang="en-US" sz="2400" b="1" dirty="0"/>
              <a:t>3001 Coolidge Road, Suite 200</a:t>
            </a:r>
          </a:p>
          <a:p>
            <a:pPr algn="ctr"/>
            <a:r>
              <a:rPr lang="en-US" sz="2400" b="1" dirty="0"/>
              <a:t>East Lansing, MI  48823</a:t>
            </a:r>
          </a:p>
          <a:p>
            <a:pPr algn="ctr"/>
            <a:endParaRPr lang="en-US" sz="3600" b="1" dirty="0">
              <a:ln w="22225">
                <a:solidFill>
                  <a:srgbClr val="C00000"/>
                </a:solidFill>
                <a:prstDash val="solid"/>
              </a:ln>
              <a:solidFill>
                <a:schemeClr val="accent2">
                  <a:lumMod val="40000"/>
                  <a:lumOff val="60000"/>
                </a:schemeClr>
              </a:solidFill>
            </a:endParaRPr>
          </a:p>
          <a:p>
            <a:pPr algn="ctr"/>
            <a:r>
              <a:rPr lang="en-US" b="1" dirty="0">
                <a:ln w="22225">
                  <a:solidFill>
                    <a:srgbClr val="C00000"/>
                  </a:solidFill>
                  <a:prstDash val="solid"/>
                </a:ln>
                <a:solidFill>
                  <a:schemeClr val="accent2">
                    <a:lumMod val="40000"/>
                    <a:lumOff val="60000"/>
                  </a:schemeClr>
                </a:solidFill>
              </a:rPr>
              <a:t/>
            </a:r>
            <a:br>
              <a:rPr lang="en-US" b="1" dirty="0">
                <a:ln w="22225">
                  <a:solidFill>
                    <a:srgbClr val="C00000"/>
                  </a:solidFill>
                  <a:prstDash val="solid"/>
                </a:ln>
                <a:solidFill>
                  <a:schemeClr val="accent2">
                    <a:lumMod val="40000"/>
                    <a:lumOff val="60000"/>
                  </a:schemeClr>
                </a:solidFill>
              </a:rPr>
            </a:br>
            <a:r>
              <a:rPr lang="en-US" sz="2400" b="1" dirty="0"/>
              <a:t>Bobbie Morrison: </a:t>
            </a:r>
            <a:br>
              <a:rPr lang="en-US" sz="2400" b="1" dirty="0"/>
            </a:br>
            <a:r>
              <a:rPr lang="en-US" sz="2400" b="1" dirty="0">
                <a:hlinkClick r:id="rId2"/>
              </a:rPr>
              <a:t>bobbie.morrison@mi.usda.gov</a:t>
            </a:r>
            <a:r>
              <a:rPr lang="en-US" sz="2400" b="1" dirty="0"/>
              <a:t> (517) 324-5222</a:t>
            </a:r>
          </a:p>
          <a:p>
            <a:pPr algn="ctr"/>
            <a:r>
              <a:rPr lang="en-US" sz="2400" b="1" dirty="0"/>
              <a:t>Lisa </a:t>
            </a:r>
            <a:r>
              <a:rPr lang="en-US" sz="2400" b="1" dirty="0" err="1"/>
              <a:t>Epple</a:t>
            </a:r>
            <a:r>
              <a:rPr lang="en-US" sz="2400" b="1" dirty="0"/>
              <a:t> </a:t>
            </a:r>
            <a:br>
              <a:rPr lang="en-US" sz="2400" b="1" dirty="0"/>
            </a:br>
            <a:r>
              <a:rPr lang="en-US" sz="2400" b="1" dirty="0">
                <a:hlinkClick r:id="rId3"/>
              </a:rPr>
              <a:t>lisa.epple@mi.usda.gov</a:t>
            </a:r>
            <a:r>
              <a:rPr lang="en-US" sz="2400" b="1" dirty="0"/>
              <a:t> (269)463-8030</a:t>
            </a:r>
          </a:p>
          <a:p>
            <a:pPr algn="ctr"/>
            <a:r>
              <a:rPr lang="en-US" sz="2400" b="1" dirty="0"/>
              <a:t>Natalie Garr </a:t>
            </a:r>
            <a:br>
              <a:rPr lang="en-US" sz="2400" b="1" dirty="0"/>
            </a:br>
            <a:r>
              <a:rPr lang="en-US" sz="2400" b="1" dirty="0">
                <a:hlinkClick r:id="rId4"/>
              </a:rPr>
              <a:t>natalie.garr@mi.usda.gov</a:t>
            </a:r>
            <a:r>
              <a:rPr lang="en-US" sz="2400" b="1" dirty="0"/>
              <a:t> (517) 324-5223</a:t>
            </a:r>
          </a:p>
          <a:p>
            <a:pPr algn="ctr"/>
            <a:r>
              <a:rPr lang="en-US" sz="2400" b="1" dirty="0"/>
              <a:t>Traci Smith </a:t>
            </a:r>
            <a:br>
              <a:rPr lang="en-US" sz="2400" b="1" dirty="0"/>
            </a:br>
            <a:r>
              <a:rPr lang="en-US" sz="2400" b="1" dirty="0">
                <a:hlinkClick r:id="rId5"/>
              </a:rPr>
              <a:t>traci.smith@mi.usda.gov</a:t>
            </a:r>
            <a:r>
              <a:rPr lang="en-US" sz="2400" b="1" dirty="0"/>
              <a:t> (517) 324-5221</a:t>
            </a:r>
          </a:p>
          <a:p>
            <a:pPr algn="ctr"/>
            <a:endParaRPr lang="en-US" sz="2400" b="1" dirty="0"/>
          </a:p>
          <a:p>
            <a:pPr algn="ctr"/>
            <a:endParaRPr lang="en-US" sz="2400" b="1" dirty="0"/>
          </a:p>
          <a:p>
            <a:pPr algn="ctr"/>
            <a:endParaRPr lang="en-US" sz="2400" b="1" dirty="0"/>
          </a:p>
        </p:txBody>
      </p:sp>
      <p:sp>
        <p:nvSpPr>
          <p:cNvPr id="8" name="Rectangle 7">
            <a:extLst>
              <a:ext uri="{FF2B5EF4-FFF2-40B4-BE49-F238E27FC236}">
                <a16:creationId xmlns:a16="http://schemas.microsoft.com/office/drawing/2014/main" xmlns="" id="{4084C4CA-3F74-4BE4-8994-2F372C51A593}"/>
              </a:ext>
            </a:extLst>
          </p:cNvPr>
          <p:cNvSpPr/>
          <p:nvPr/>
        </p:nvSpPr>
        <p:spPr>
          <a:xfrm>
            <a:off x="1556591" y="3105834"/>
            <a:ext cx="6030818"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a:ln w="11430">
                  <a:solidFill>
                    <a:srgbClr val="C0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Who to contact for assistance:</a:t>
            </a:r>
          </a:p>
        </p:txBody>
      </p:sp>
    </p:spTree>
    <p:extLst>
      <p:ext uri="{BB962C8B-B14F-4D97-AF65-F5344CB8AC3E}">
        <p14:creationId xmlns:p14="http://schemas.microsoft.com/office/powerpoint/2010/main" val="96518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2379" y="1066800"/>
            <a:ext cx="7772400" cy="681335"/>
          </a:xfrm>
        </p:spPr>
        <p:txBody>
          <a:bodyPr>
            <a:normAutofit fontScale="90000"/>
          </a:bodyPr>
          <a:lstStyle/>
          <a:p>
            <a:r>
              <a:rPr lang="en-US" sz="3200" b="1" dirty="0"/>
              <a:t>Scoring Priorities</a:t>
            </a:r>
            <a:br>
              <a:rPr lang="en-US" sz="3200" b="1" dirty="0"/>
            </a:br>
            <a:endParaRPr lang="en-US" sz="3200" dirty="0"/>
          </a:p>
        </p:txBody>
      </p:sp>
      <p:sp>
        <p:nvSpPr>
          <p:cNvPr id="3" name="Content Placeholder 2"/>
          <p:cNvSpPr>
            <a:spLocks noGrp="1"/>
          </p:cNvSpPr>
          <p:nvPr>
            <p:ph type="subTitle" idx="1"/>
          </p:nvPr>
        </p:nvSpPr>
        <p:spPr>
          <a:xfrm>
            <a:off x="533399" y="1905000"/>
            <a:ext cx="7970361" cy="4419600"/>
          </a:xfrm>
        </p:spPr>
        <p:txBody>
          <a:bodyPr>
            <a:normAutofit lnSpcReduction="10000"/>
          </a:bodyPr>
          <a:lstStyle/>
          <a:p>
            <a:pPr marL="285750" lvl="0" indent="-285750" algn="l">
              <a:spcBef>
                <a:spcPts val="0"/>
              </a:spcBef>
              <a:buFont typeface="Arial" panose="020B0604020202020204" pitchFamily="34" charset="0"/>
              <a:buChar char="•"/>
            </a:pPr>
            <a:r>
              <a:rPr lang="en-US" sz="2200" b="1" dirty="0">
                <a:solidFill>
                  <a:prstClr val="black"/>
                </a:solidFill>
              </a:rPr>
              <a:t>Priority Points (5 pts)</a:t>
            </a:r>
          </a:p>
          <a:p>
            <a:pPr marL="742950" lvl="1" indent="-285750" algn="l">
              <a:spcBef>
                <a:spcPts val="0"/>
              </a:spcBef>
              <a:buFont typeface="Arial" panose="020B0604020202020204" pitchFamily="34" charset="0"/>
              <a:buChar char="•"/>
            </a:pPr>
            <a:r>
              <a:rPr lang="en-US" sz="2200" dirty="0">
                <a:solidFill>
                  <a:prstClr val="black"/>
                </a:solidFill>
              </a:rPr>
              <a:t>Beginning Farmers</a:t>
            </a:r>
          </a:p>
          <a:p>
            <a:pPr marL="742950" lvl="1" indent="-285750" algn="l">
              <a:spcBef>
                <a:spcPts val="0"/>
              </a:spcBef>
              <a:buFont typeface="Arial" panose="020B0604020202020204" pitchFamily="34" charset="0"/>
              <a:buChar char="•"/>
            </a:pPr>
            <a:r>
              <a:rPr lang="en-US" sz="2200" dirty="0">
                <a:solidFill>
                  <a:prstClr val="black"/>
                </a:solidFill>
              </a:rPr>
              <a:t>Veteran Farmers</a:t>
            </a:r>
          </a:p>
          <a:p>
            <a:pPr marL="742950" lvl="1" indent="-285750" algn="l">
              <a:spcBef>
                <a:spcPts val="0"/>
              </a:spcBef>
              <a:buFont typeface="Arial" panose="020B0604020202020204" pitchFamily="34" charset="0"/>
              <a:buChar char="•"/>
            </a:pPr>
            <a:r>
              <a:rPr lang="en-US" sz="2200" dirty="0">
                <a:solidFill>
                  <a:prstClr val="black"/>
                </a:solidFill>
              </a:rPr>
              <a:t>Socially Disadvantaged Farmers</a:t>
            </a:r>
          </a:p>
          <a:p>
            <a:pPr marL="742950" lvl="1" indent="-285750" algn="l">
              <a:spcBef>
                <a:spcPts val="0"/>
              </a:spcBef>
              <a:buFont typeface="Arial" panose="020B0604020202020204" pitchFamily="34" charset="0"/>
              <a:buChar char="•"/>
            </a:pPr>
            <a:r>
              <a:rPr lang="en-US" sz="2200" dirty="0">
                <a:solidFill>
                  <a:prstClr val="black"/>
                </a:solidFill>
              </a:rPr>
              <a:t>Operators of Small-/Medium-Sized Farms Structured as Family Farms</a:t>
            </a:r>
          </a:p>
          <a:p>
            <a:pPr marL="742950" lvl="1" indent="-285750" algn="l">
              <a:spcBef>
                <a:spcPts val="0"/>
              </a:spcBef>
              <a:buFont typeface="Arial" panose="020B0604020202020204" pitchFamily="34" charset="0"/>
              <a:buChar char="•"/>
            </a:pPr>
            <a:r>
              <a:rPr lang="en-US" sz="2200" dirty="0">
                <a:solidFill>
                  <a:prstClr val="black"/>
                </a:solidFill>
              </a:rPr>
              <a:t>Farmer or Rancher Cooperatives</a:t>
            </a:r>
          </a:p>
          <a:p>
            <a:pPr marL="742950" lvl="1" indent="-285750" algn="l">
              <a:spcBef>
                <a:spcPts val="0"/>
              </a:spcBef>
              <a:buFont typeface="Arial" panose="020B0604020202020204" pitchFamily="34" charset="0"/>
              <a:buChar char="•"/>
            </a:pPr>
            <a:r>
              <a:rPr lang="en-US" sz="2200" dirty="0">
                <a:solidFill>
                  <a:prstClr val="black"/>
                </a:solidFill>
              </a:rPr>
              <a:t>Mid-Tier Value Chain Projects</a:t>
            </a:r>
          </a:p>
          <a:p>
            <a:pPr lvl="1" algn="l">
              <a:spcBef>
                <a:spcPts val="0"/>
              </a:spcBef>
            </a:pPr>
            <a:endParaRPr lang="en-US" sz="2200" dirty="0">
              <a:solidFill>
                <a:prstClr val="black"/>
              </a:solidFill>
            </a:endParaRPr>
          </a:p>
          <a:p>
            <a:pPr marL="285750" lvl="0" indent="-285750" algn="l">
              <a:spcBef>
                <a:spcPts val="0"/>
              </a:spcBef>
              <a:buFont typeface="Arial" panose="020B0604020202020204" pitchFamily="34" charset="0"/>
              <a:buChar char="•"/>
            </a:pPr>
            <a:r>
              <a:rPr lang="en-US" sz="2200" b="1" dirty="0">
                <a:solidFill>
                  <a:prstClr val="black"/>
                </a:solidFill>
              </a:rPr>
              <a:t>Priority Points (up to 5 pts) ‘Group’ Applicants:’</a:t>
            </a:r>
            <a:r>
              <a:rPr lang="en-US" sz="2200" dirty="0">
                <a:solidFill>
                  <a:prstClr val="black"/>
                </a:solidFill>
              </a:rPr>
              <a:t> Agricultural Producer Groups, Farmer or Rancher Cooperatives, Majority Controlled Producer-Based Businesses that ‘best contribute to creating or expanding marketing opportunities for Beginning, Socially-Disadvantaged, and Small-/Medium Family Farms.</a:t>
            </a:r>
          </a:p>
          <a:p>
            <a:pPr algn="l">
              <a:buClr>
                <a:schemeClr val="accent6">
                  <a:lumMod val="75000"/>
                </a:schemeClr>
              </a:buClr>
            </a:pPr>
            <a:endParaRPr lang="en-US" sz="2800" dirty="0">
              <a:solidFill>
                <a:schemeClr val="tx1"/>
              </a:solidFill>
            </a:endParaRPr>
          </a:p>
        </p:txBody>
      </p:sp>
    </p:spTree>
    <p:extLst>
      <p:ext uri="{BB962C8B-B14F-4D97-AF65-F5344CB8AC3E}">
        <p14:creationId xmlns:p14="http://schemas.microsoft.com/office/powerpoint/2010/main" val="259506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7596" y="1371600"/>
            <a:ext cx="8305801" cy="2108269"/>
          </a:xfrm>
          <a:prstGeom prst="rect">
            <a:avLst/>
          </a:prstGeom>
        </p:spPr>
        <p:txBody>
          <a:bodyPr wrap="square">
            <a:spAutoFit/>
          </a:bodyPr>
          <a:lstStyle/>
          <a:p>
            <a:pPr algn="ctr"/>
            <a:r>
              <a:rPr lang="en-US" sz="3200" b="1" dirty="0">
                <a:solidFill>
                  <a:srgbClr val="FF0000"/>
                </a:solidFill>
              </a:rPr>
              <a:t>Program</a:t>
            </a:r>
            <a:r>
              <a:rPr lang="en-US" sz="3200" b="1" dirty="0">
                <a:solidFill>
                  <a:prstClr val="black"/>
                </a:solidFill>
              </a:rPr>
              <a:t> Information &amp; Materials</a:t>
            </a:r>
            <a:endParaRPr lang="en-US" sz="3200" b="1" dirty="0">
              <a:solidFill>
                <a:prstClr val="black"/>
              </a:solidFill>
              <a:hlinkClick r:id="rId3"/>
            </a:endParaRPr>
          </a:p>
          <a:p>
            <a:pPr algn="ctr"/>
            <a:endParaRPr lang="en-US" sz="1100" dirty="0">
              <a:solidFill>
                <a:prstClr val="black"/>
              </a:solidFill>
              <a:hlinkClick r:id="rId3"/>
            </a:endParaRPr>
          </a:p>
          <a:p>
            <a:pPr algn="ctr"/>
            <a:r>
              <a:rPr lang="en-US" sz="2400" dirty="0">
                <a:solidFill>
                  <a:prstClr val="black"/>
                </a:solidFill>
                <a:hlinkClick r:id="rId4"/>
              </a:rPr>
              <a:t>http://www.rd.usda.gov/programs-services/value-added-producer-grants</a:t>
            </a:r>
            <a:endParaRPr lang="en-US" sz="2400" dirty="0">
              <a:solidFill>
                <a:prstClr val="black"/>
              </a:solidFill>
            </a:endParaRPr>
          </a:p>
          <a:p>
            <a:pPr algn="ctr"/>
            <a:endParaRPr lang="en-US" sz="4000" dirty="0">
              <a:solidFill>
                <a:prstClr val="black"/>
              </a:solidFill>
            </a:endParaRPr>
          </a:p>
        </p:txBody>
      </p:sp>
      <p:pic>
        <p:nvPicPr>
          <p:cNvPr id="3" name="Picture 2"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3186820"/>
            <a:ext cx="5943600" cy="3532271"/>
          </a:xfrm>
          <a:prstGeom prst="rect">
            <a:avLst/>
          </a:prstGeom>
        </p:spPr>
      </p:pic>
    </p:spTree>
    <p:extLst>
      <p:ext uri="{BB962C8B-B14F-4D97-AF65-F5344CB8AC3E}">
        <p14:creationId xmlns:p14="http://schemas.microsoft.com/office/powerpoint/2010/main" val="3843577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743200"/>
            <a:ext cx="2514600" cy="1969770"/>
          </a:xfrm>
          <a:prstGeom prst="rect">
            <a:avLst/>
          </a:prstGeom>
          <a:noFill/>
        </p:spPr>
        <p:txBody>
          <a:bodyPr wrap="square" rtlCol="0">
            <a:spAutoFit/>
          </a:bodyPr>
          <a:lstStyle/>
          <a:p>
            <a:pPr algn="ctr"/>
            <a:r>
              <a:rPr lang="en-US" sz="2800" dirty="0">
                <a:solidFill>
                  <a:prstClr val="black"/>
                </a:solidFill>
              </a:rPr>
              <a:t>Comprehensive Toolkits for Planning and Working Capital</a:t>
            </a:r>
          </a:p>
          <a:p>
            <a:pPr algn="ctr"/>
            <a:endParaRPr lang="en-US" sz="1000" dirty="0">
              <a:solidFill>
                <a:prstClr val="black"/>
              </a:solidFill>
            </a:endParaRPr>
          </a:p>
        </p:txBody>
      </p:sp>
      <p:sp>
        <p:nvSpPr>
          <p:cNvPr id="12" name="Title 1"/>
          <p:cNvSpPr>
            <a:spLocks noGrp="1"/>
          </p:cNvSpPr>
          <p:nvPr>
            <p:ph type="ctrTitle"/>
          </p:nvPr>
        </p:nvSpPr>
        <p:spPr>
          <a:xfrm>
            <a:off x="555643" y="1166578"/>
            <a:ext cx="7772400" cy="823267"/>
          </a:xfrm>
        </p:spPr>
        <p:txBody>
          <a:bodyPr>
            <a:normAutofit/>
          </a:bodyPr>
          <a:lstStyle/>
          <a:p>
            <a:pPr algn="l"/>
            <a:r>
              <a:rPr lang="en-US" sz="3200" b="1" dirty="0"/>
              <a:t> </a:t>
            </a:r>
            <a:r>
              <a:rPr lang="en-US" sz="3200" b="1" dirty="0">
                <a:solidFill>
                  <a:schemeClr val="tx2"/>
                </a:solidFill>
              </a:rPr>
              <a:t>Tools for applicants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43962">
            <a:off x="5055952" y="2132535"/>
            <a:ext cx="3514383" cy="4329906"/>
          </a:xfrm>
          <a:prstGeom prst="rect">
            <a:avLst/>
          </a:prstGeom>
          <a:ln>
            <a:noFill/>
          </a:ln>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68468">
            <a:off x="3302237" y="2027639"/>
            <a:ext cx="3445249" cy="4277851"/>
          </a:xfrm>
          <a:prstGeom prst="rect">
            <a:avLst/>
          </a:prstGeom>
          <a:ln>
            <a:solidFill>
              <a:srgbClr val="002060"/>
            </a:solidFill>
          </a:ln>
        </p:spPr>
      </p:pic>
      <p:cxnSp>
        <p:nvCxnSpPr>
          <p:cNvPr id="7" name="Straight Connector 6"/>
          <p:cNvCxnSpPr/>
          <p:nvPr/>
        </p:nvCxnSpPr>
        <p:spPr>
          <a:xfrm>
            <a:off x="6477000" y="2133600"/>
            <a:ext cx="2517217" cy="60960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a:off x="8001000" y="2743200"/>
            <a:ext cx="993217" cy="4046055"/>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flipV="1">
            <a:off x="5715000" y="6248400"/>
            <a:ext cx="2286000" cy="54085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109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133600"/>
            <a:ext cx="4343400" cy="2677656"/>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prstClr val="black"/>
                </a:solidFill>
              </a:rPr>
              <a:t>Separate OPTIONAL templates for Planning and Working Capital applications</a:t>
            </a:r>
          </a:p>
          <a:p>
            <a:endParaRPr lang="en-US" sz="2400" dirty="0">
              <a:solidFill>
                <a:prstClr val="black"/>
              </a:solidFill>
            </a:endParaRPr>
          </a:p>
          <a:p>
            <a:pPr marL="342900" indent="-342900">
              <a:buFont typeface="Wingdings" panose="05000000000000000000" pitchFamily="2" charset="2"/>
              <a:buChar char="Ø"/>
            </a:pPr>
            <a:r>
              <a:rPr lang="en-US" sz="2400" dirty="0">
                <a:solidFill>
                  <a:prstClr val="black"/>
                </a:solidFill>
              </a:rPr>
              <a:t>Use of the Templates are OPTIONAL, but highly recommended</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76946">
            <a:off x="4519322" y="1331467"/>
            <a:ext cx="3936476" cy="4918958"/>
          </a:xfrm>
          <a:prstGeom prst="rect">
            <a:avLst/>
          </a:prstGeom>
          <a:ln>
            <a:solidFill>
              <a:srgbClr val="002060"/>
            </a:solidFill>
          </a:ln>
        </p:spPr>
      </p:pic>
    </p:spTree>
    <p:extLst>
      <p:ext uri="{BB962C8B-B14F-4D97-AF65-F5344CB8AC3E}">
        <p14:creationId xmlns:p14="http://schemas.microsoft.com/office/powerpoint/2010/main" val="2243398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752600"/>
            <a:ext cx="3010161" cy="3901778"/>
          </a:xfrm>
          <a:prstGeom prst="rect">
            <a:avLst/>
          </a:prstGeom>
        </p:spPr>
      </p:pic>
      <p:sp>
        <p:nvSpPr>
          <p:cNvPr id="2" name="TextBox 1"/>
          <p:cNvSpPr txBox="1"/>
          <p:nvPr/>
        </p:nvSpPr>
        <p:spPr>
          <a:xfrm>
            <a:off x="914400" y="1752600"/>
            <a:ext cx="4038600" cy="3539430"/>
          </a:xfrm>
          <a:prstGeom prst="rect">
            <a:avLst/>
          </a:prstGeom>
          <a:noFill/>
        </p:spPr>
        <p:txBody>
          <a:bodyPr wrap="square" rtlCol="0">
            <a:spAutoFit/>
          </a:bodyPr>
          <a:lstStyle/>
          <a:p>
            <a:r>
              <a:rPr lang="en-US" sz="2800" dirty="0">
                <a:solidFill>
                  <a:prstClr val="black"/>
                </a:solidFill>
              </a:rPr>
              <a:t>Links to required forms and necessary resources, including:</a:t>
            </a:r>
          </a:p>
          <a:p>
            <a:pPr marL="342900" indent="-342900">
              <a:buFont typeface="Arial" pitchFamily="34" charset="0"/>
              <a:buChar char="•"/>
            </a:pPr>
            <a:r>
              <a:rPr lang="en-US" sz="2800" dirty="0">
                <a:solidFill>
                  <a:prstClr val="black"/>
                </a:solidFill>
              </a:rPr>
              <a:t>SF 424s</a:t>
            </a:r>
          </a:p>
          <a:p>
            <a:pPr marL="342900" indent="-342900">
              <a:buFont typeface="Arial" pitchFamily="34" charset="0"/>
              <a:buChar char="•"/>
            </a:pPr>
            <a:r>
              <a:rPr lang="en-US" sz="2800" dirty="0">
                <a:solidFill>
                  <a:prstClr val="black"/>
                </a:solidFill>
              </a:rPr>
              <a:t>AD 3030</a:t>
            </a:r>
          </a:p>
          <a:p>
            <a:pPr marL="342900" indent="-342900">
              <a:buFont typeface="Arial" pitchFamily="34" charset="0"/>
              <a:buChar char="•"/>
            </a:pPr>
            <a:r>
              <a:rPr lang="en-US" sz="2800" dirty="0">
                <a:solidFill>
                  <a:prstClr val="black"/>
                </a:solidFill>
              </a:rPr>
              <a:t>Program regulation</a:t>
            </a:r>
          </a:p>
          <a:p>
            <a:pPr marL="342900" indent="-342900">
              <a:buFont typeface="Arial" pitchFamily="34" charset="0"/>
              <a:buChar char="•"/>
            </a:pPr>
            <a:r>
              <a:rPr lang="en-US" sz="2800" dirty="0">
                <a:solidFill>
                  <a:prstClr val="black"/>
                </a:solidFill>
              </a:rPr>
              <a:t>NOFA</a:t>
            </a:r>
          </a:p>
          <a:p>
            <a:pPr marL="342900" indent="-342900">
              <a:buFont typeface="Arial" pitchFamily="34" charset="0"/>
              <a:buChar char="•"/>
            </a:pPr>
            <a:r>
              <a:rPr lang="en-US" sz="2800" dirty="0">
                <a:solidFill>
                  <a:prstClr val="black"/>
                </a:solidFill>
              </a:rPr>
              <a:t>And more!</a:t>
            </a:r>
          </a:p>
        </p:txBody>
      </p:sp>
    </p:spTree>
    <p:extLst>
      <p:ext uri="{BB962C8B-B14F-4D97-AF65-F5344CB8AC3E}">
        <p14:creationId xmlns:p14="http://schemas.microsoft.com/office/powerpoint/2010/main" val="3980876321"/>
      </p:ext>
    </p:extLst>
  </p:cSld>
  <p:clrMapOvr>
    <a:masterClrMapping/>
  </p:clrMapOvr>
</p:sld>
</file>

<file path=ppt/theme/theme1.xml><?xml version="1.0" encoding="utf-8"?>
<a:theme xmlns:a="http://schemas.openxmlformats.org/drawingml/2006/main" name="1_Master USDA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257665BB3DD548A8270FC1C8FAB079" ma:contentTypeVersion="1" ma:contentTypeDescription="Create a new document." ma:contentTypeScope="" ma:versionID="0c976dc40190cd98f3d22b5d2a9fa101">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3DBA012-A687-449E-A5B6-1CA04357AB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F9A0686-48E0-4524-8D29-C771DF75AA7A}">
  <ds:schemaRefs>
    <ds:schemaRef ds:uri="http://schemas.microsoft.com/sharepoint/v3/contenttype/forms"/>
  </ds:schemaRefs>
</ds:datastoreItem>
</file>

<file path=customXml/itemProps3.xml><?xml version="1.0" encoding="utf-8"?>
<ds:datastoreItem xmlns:ds="http://schemas.openxmlformats.org/officeDocument/2006/customXml" ds:itemID="{91314752-E47E-4D3D-B7B9-1C02A83526A4}">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16530</TotalTime>
  <Words>2469</Words>
  <Application>Microsoft Macintosh PowerPoint</Application>
  <PresentationFormat>On-screen Show (4:3)</PresentationFormat>
  <Paragraphs>348</Paragraphs>
  <Slides>42</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Garamond</vt:lpstr>
      <vt:lpstr>Wingdings</vt:lpstr>
      <vt:lpstr>1_Master USDA 2</vt:lpstr>
      <vt:lpstr>FY2018 Value-Added Producer Grant 101 Northern Michigan Small Farm Conference- Traverse City</vt:lpstr>
      <vt:lpstr>Value-Added Producer Grant</vt:lpstr>
      <vt:lpstr>Purpose </vt:lpstr>
      <vt:lpstr>PowerPoint Presentation</vt:lpstr>
      <vt:lpstr>Scoring Priorities </vt:lpstr>
      <vt:lpstr>PowerPoint Presentation</vt:lpstr>
      <vt:lpstr> Tools for applicants</vt:lpstr>
      <vt:lpstr>PowerPoint Presentation</vt:lpstr>
      <vt:lpstr>PowerPoint Presentation</vt:lpstr>
      <vt:lpstr>PowerPoint Presentation</vt:lpstr>
      <vt:lpstr>PowerPoint Presentation</vt:lpstr>
      <vt:lpstr>“An individual or entity that produces an Agricultural Commodity through participation in the day-to-day labor, management, and field operations…”  …and must meet the definition of one of four applicant types:  </vt:lpstr>
      <vt:lpstr>Independent Producer </vt:lpstr>
      <vt:lpstr> Agricultural Producer Group </vt:lpstr>
      <vt:lpstr> Farmer or Rancher Cooperatives </vt:lpstr>
      <vt:lpstr> Majority-Controlled Producer-Based Business* </vt:lpstr>
      <vt:lpstr>All Four Applicant Types Must : </vt:lpstr>
      <vt:lpstr>Emerging Market</vt:lpstr>
      <vt:lpstr>Five Value-Added Methodologies </vt:lpstr>
      <vt:lpstr> Change in Physical State </vt:lpstr>
      <vt:lpstr>Produced in a manner that enhances the value of the agricultural commodity </vt:lpstr>
      <vt:lpstr>Physical Segregation </vt:lpstr>
      <vt:lpstr>Farm- or Ranch-Based Renewable Energy </vt:lpstr>
      <vt:lpstr>Locally-Produced Agricultural  Food Product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 Plan &amp; Budget</vt:lpstr>
      <vt:lpstr>   Task Budget Format You must provide a budget table for each task that will be completed for each main activity and a detailed explanation/clarification for each task budget, including the basis for valuation for each budget line item.</vt:lpstr>
      <vt:lpstr>Work Plan &amp; Budget</vt:lpstr>
      <vt:lpstr>PowerPoint Presentation</vt:lpstr>
      <vt:lpstr>Performance Evaluation Criteria</vt:lpstr>
      <vt:lpstr>Proposal Evaluation Criteria</vt:lpstr>
      <vt:lpstr>Matching Funds must be…</vt:lpstr>
      <vt:lpstr>PowerPoint Presentation</vt:lpstr>
      <vt:lpstr>Completeness Eligibility</vt:lpstr>
      <vt:lpstr>PowerPoint Presentation</vt:lpstr>
    </vt:vector>
  </TitlesOfParts>
  <Company>USDA</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Value-Added Producer Grant</dc:title>
  <dc:creator>Tracey Kennedy</dc:creator>
  <cp:lastModifiedBy>Microsoft Office User</cp:lastModifiedBy>
  <cp:revision>114</cp:revision>
  <cp:lastPrinted>2017-11-30T16:57:10Z</cp:lastPrinted>
  <dcterms:created xsi:type="dcterms:W3CDTF">2013-09-03T13:00:53Z</dcterms:created>
  <dcterms:modified xsi:type="dcterms:W3CDTF">2018-01-22T21:14:03Z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0x010100E8257665BB3DD548A8270FC1C8FAB079</vt:lpwstr>
  </property>
</Properties>
</file>